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449" r:id="rId3"/>
    <p:sldId id="450" r:id="rId4"/>
    <p:sldId id="451" r:id="rId5"/>
    <p:sldId id="452" r:id="rId6"/>
    <p:sldId id="453" r:id="rId7"/>
    <p:sldId id="454" r:id="rId8"/>
    <p:sldId id="429" r:id="rId9"/>
    <p:sldId id="455" r:id="rId10"/>
    <p:sldId id="395" r:id="rId11"/>
    <p:sldId id="405" r:id="rId12"/>
    <p:sldId id="406" r:id="rId13"/>
    <p:sldId id="407" r:id="rId14"/>
    <p:sldId id="378" r:id="rId15"/>
    <p:sldId id="415" r:id="rId16"/>
    <p:sldId id="409" r:id="rId17"/>
    <p:sldId id="410" r:id="rId18"/>
    <p:sldId id="434" r:id="rId19"/>
    <p:sldId id="398" r:id="rId20"/>
    <p:sldId id="413" r:id="rId21"/>
    <p:sldId id="419" r:id="rId22"/>
    <p:sldId id="424" r:id="rId23"/>
    <p:sldId id="446" r:id="rId24"/>
    <p:sldId id="430" r:id="rId25"/>
    <p:sldId id="414" r:id="rId26"/>
    <p:sldId id="412" r:id="rId27"/>
    <p:sldId id="432" r:id="rId28"/>
    <p:sldId id="442" r:id="rId29"/>
    <p:sldId id="443" r:id="rId30"/>
    <p:sldId id="444" r:id="rId31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</p:showPr>
  <p:clrMru>
    <a:srgbClr val="908C94"/>
    <a:srgbClr val="FFFF00"/>
    <a:srgbClr val="FF0000"/>
    <a:srgbClr val="66FF66"/>
    <a:srgbClr val="FF0303"/>
    <a:srgbClr val="9966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71362" autoAdjust="0"/>
  </p:normalViewPr>
  <p:slideViewPr>
    <p:cSldViewPr>
      <p:cViewPr varScale="1">
        <p:scale>
          <a:sx n="80" d="100"/>
          <a:sy n="80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Klicken Sie, um die Formate des Vorlagentextes zu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31872A-D65A-4274-A4C5-FF99CC8E4A30}" type="slidenum">
              <a:rPr lang="de-CH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24536-3F92-449A-88E7-24C3FE8D8BC3}" type="slidenum">
              <a:rPr lang="de-CH"/>
              <a:pPr/>
              <a:t>1</a:t>
            </a:fld>
            <a:endParaRPr lang="de-CH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13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14</a:t>
            </a:fld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16</a:t>
            </a:fld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17</a:t>
            </a:fld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19</a:t>
            </a:fld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20</a:t>
            </a:fld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21</a:t>
            </a:fld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22</a:t>
            </a:fld>
            <a:endParaRPr lang="de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23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24</a:t>
            </a:fld>
            <a:endParaRPr lang="de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25</a:t>
            </a:fld>
            <a:endParaRPr lang="de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26</a:t>
            </a:fld>
            <a:endParaRPr lang="de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27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9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872A-D65A-4274-A4C5-FF99CC8E4A30}" type="slidenum">
              <a:rPr lang="de-CH" smtClean="0"/>
              <a:pPr/>
              <a:t>12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DCF3-4797-4C82-900D-7077FCAFF764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5616-C562-476E-ACF6-8C781E7BAA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DB0-CC1F-40E0-9140-1701625EE55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F195-6616-4EBF-8DCD-89526C6F5B3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B62F62-84F2-406E-98B1-3430B4117B6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FFE7-27EB-47F6-92F3-F88E69B2EF1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775C-3070-48BD-8D6A-9A8554E9F90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5122-A4F4-4A3C-BEF6-1326AF5387C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35C-21B5-4FD1-B437-BEE6B06114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6326-932C-4380-B58C-B4AFFCF537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EFD9-D0DF-4F51-AF36-DCA86238552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C14038-0A98-434E-AA66-80D2151FE7E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857364"/>
            <a:ext cx="9144000" cy="270843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CH" sz="5400" b="1" i="1" dirty="0" smtClean="0">
                <a:solidFill>
                  <a:srgbClr val="FFFF00"/>
                </a:solidFill>
              </a:rPr>
              <a:t>Dem Schwindel auf der Spur...</a:t>
            </a:r>
            <a:endParaRPr lang="de-CH" sz="5400" b="1" i="1" dirty="0">
              <a:solidFill>
                <a:srgbClr val="FFFF00"/>
              </a:solidFill>
            </a:endParaRPr>
          </a:p>
          <a:p>
            <a:pPr algn="ctr"/>
            <a:r>
              <a:rPr lang="de-CH" sz="3600" i="1" dirty="0" smtClean="0">
                <a:solidFill>
                  <a:srgbClr val="FFFF00"/>
                </a:solidFill>
              </a:rPr>
              <a:t> </a:t>
            </a:r>
            <a:endParaRPr lang="de-CH" sz="3600" i="1" dirty="0">
              <a:solidFill>
                <a:srgbClr val="FFFF00"/>
              </a:solidFill>
            </a:endParaRPr>
          </a:p>
          <a:p>
            <a:pPr algn="ctr"/>
            <a:endParaRPr lang="de-CH" sz="3600" i="1" dirty="0" smtClean="0">
              <a:solidFill>
                <a:srgbClr val="FFFF00"/>
              </a:solidFill>
            </a:endParaRPr>
          </a:p>
          <a:p>
            <a:pPr algn="ctr"/>
            <a:r>
              <a:rPr lang="de-CH" sz="4400" i="1" dirty="0" smtClean="0">
                <a:solidFill>
                  <a:srgbClr val="FFFF00"/>
                </a:solidFill>
              </a:rPr>
              <a:t>… aus ORL - Sicht</a:t>
            </a:r>
            <a:endParaRPr lang="de-CH" sz="4400" i="1" dirty="0">
              <a:solidFill>
                <a:srgbClr val="FFFF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85786" y="6286520"/>
            <a:ext cx="7715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CH" sz="1600" dirty="0"/>
              <a:t>Dr. Peter </a:t>
            </a:r>
            <a:r>
              <a:rPr lang="de-CH" sz="1600" dirty="0" smtClean="0"/>
              <a:t>Hänni, Facharzt </a:t>
            </a:r>
            <a:r>
              <a:rPr lang="de-CH" sz="1600" dirty="0"/>
              <a:t>FMH für </a:t>
            </a:r>
            <a:r>
              <a:rPr lang="de-CH" sz="1600" dirty="0" smtClean="0"/>
              <a:t>ORL,  speziell </a:t>
            </a:r>
            <a:r>
              <a:rPr lang="de-CH" sz="1600" dirty="0"/>
              <a:t>Hals- und </a:t>
            </a:r>
            <a:r>
              <a:rPr lang="de-CH" sz="1600" dirty="0" smtClean="0"/>
              <a:t>Gesichtschirurgie</a:t>
            </a:r>
            <a:endParaRPr lang="de-CH" sz="16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735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4000" dirty="0"/>
              <a:t>Fortbildung Klinik Obach vom </a:t>
            </a:r>
            <a:r>
              <a:rPr lang="de-CH" sz="4000" dirty="0" smtClean="0"/>
              <a:t>24.6.2010</a:t>
            </a:r>
            <a:endParaRPr lang="de-CH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Diagnostik des </a:t>
            </a:r>
            <a:br>
              <a:rPr lang="de-CH" dirty="0" smtClean="0">
                <a:solidFill>
                  <a:srgbClr val="FFFF00"/>
                </a:solidFill>
              </a:rPr>
            </a:br>
            <a:r>
              <a:rPr lang="de-CH" dirty="0" smtClean="0">
                <a:solidFill>
                  <a:srgbClr val="FFFF00"/>
                </a:solidFill>
              </a:rPr>
              <a:t>peripher </a:t>
            </a:r>
            <a:r>
              <a:rPr lang="de-CH" dirty="0" err="1" smtClean="0">
                <a:solidFill>
                  <a:srgbClr val="FFFF00"/>
                </a:solidFill>
              </a:rPr>
              <a:t>vestibulären</a:t>
            </a:r>
            <a:r>
              <a:rPr lang="de-CH" dirty="0" smtClean="0">
                <a:solidFill>
                  <a:srgbClr val="FFFF00"/>
                </a:solidFill>
              </a:rPr>
              <a:t> Schwindels</a:t>
            </a:r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85720" y="1571612"/>
            <a:ext cx="86439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de-CH" sz="3200" dirty="0">
                <a:solidFill>
                  <a:srgbClr val="FFFF00"/>
                </a:solidFill>
              </a:rPr>
              <a:t>Anamnese</a:t>
            </a:r>
            <a:r>
              <a:rPr lang="de-CH" sz="3200" dirty="0" smtClean="0">
                <a:solidFill>
                  <a:srgbClr val="FFFF00"/>
                </a:solidFill>
              </a:rPr>
              <a:t>!!</a:t>
            </a:r>
          </a:p>
          <a:p>
            <a:pPr>
              <a:buFontTx/>
              <a:buChar char="•"/>
            </a:pPr>
            <a:r>
              <a:rPr lang="de-CH" sz="3200" dirty="0" err="1" smtClean="0">
                <a:solidFill>
                  <a:srgbClr val="FFFF00"/>
                </a:solidFill>
              </a:rPr>
              <a:t>Otoskopie</a:t>
            </a:r>
            <a:endParaRPr lang="de-CH" sz="3200" dirty="0" smtClean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Prüfung der </a:t>
            </a:r>
            <a:r>
              <a:rPr lang="de-CH" sz="3200" dirty="0" err="1" smtClean="0">
                <a:solidFill>
                  <a:srgbClr val="FFFF00"/>
                </a:solidFill>
              </a:rPr>
              <a:t>Spontannystagmen</a:t>
            </a:r>
            <a:endParaRPr lang="de-CH" sz="3200" dirty="0" smtClean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Kopfimpulstest (</a:t>
            </a:r>
            <a:r>
              <a:rPr lang="de-CH" sz="3200" dirty="0" err="1" smtClean="0">
                <a:solidFill>
                  <a:srgbClr val="FFFF00"/>
                </a:solidFill>
              </a:rPr>
              <a:t>Vestibuloocculärer</a:t>
            </a:r>
            <a:r>
              <a:rPr lang="de-CH" sz="3200" dirty="0" smtClean="0">
                <a:solidFill>
                  <a:srgbClr val="FFFF00"/>
                </a:solidFill>
              </a:rPr>
              <a:t> Reflex VOR)</a:t>
            </a:r>
          </a:p>
          <a:p>
            <a:pPr>
              <a:buFontTx/>
              <a:buChar char="•"/>
            </a:pPr>
            <a:r>
              <a:rPr lang="de-CH" sz="3200" dirty="0" err="1" smtClean="0">
                <a:solidFill>
                  <a:srgbClr val="FFFF00"/>
                </a:solidFill>
              </a:rPr>
              <a:t>Vestibulospinale</a:t>
            </a:r>
            <a:r>
              <a:rPr lang="de-CH" sz="3200" dirty="0" smtClean="0">
                <a:solidFill>
                  <a:srgbClr val="FFFF00"/>
                </a:solidFill>
              </a:rPr>
              <a:t> Koordination</a:t>
            </a:r>
          </a:p>
          <a:p>
            <a:pPr>
              <a:buFontTx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Lage-/Lagerungsprüfungen</a:t>
            </a:r>
          </a:p>
          <a:p>
            <a:pPr>
              <a:buFontTx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Kalorik</a:t>
            </a:r>
          </a:p>
          <a:p>
            <a:pPr>
              <a:buFontTx/>
              <a:buChar char="•"/>
            </a:pPr>
            <a:r>
              <a:rPr lang="de-CH" sz="3200" dirty="0" err="1" smtClean="0">
                <a:solidFill>
                  <a:srgbClr val="FFFF00"/>
                </a:solidFill>
              </a:rPr>
              <a:t>Vestibulär</a:t>
            </a:r>
            <a:r>
              <a:rPr lang="de-CH" sz="3200" dirty="0" smtClean="0">
                <a:solidFill>
                  <a:srgbClr val="FFFF00"/>
                </a:solidFill>
              </a:rPr>
              <a:t> evozierte </a:t>
            </a:r>
            <a:r>
              <a:rPr lang="de-CH" sz="3200" dirty="0" err="1" smtClean="0">
                <a:solidFill>
                  <a:srgbClr val="FFFF00"/>
                </a:solidFill>
              </a:rPr>
              <a:t>myogene</a:t>
            </a:r>
            <a:r>
              <a:rPr lang="de-CH" sz="3200" dirty="0" smtClean="0">
                <a:solidFill>
                  <a:srgbClr val="FFFF00"/>
                </a:solidFill>
              </a:rPr>
              <a:t> Potentiale (VEMP)</a:t>
            </a:r>
          </a:p>
          <a:p>
            <a:pPr>
              <a:buFontTx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Hörprüfungen</a:t>
            </a:r>
          </a:p>
          <a:p>
            <a:pPr>
              <a:buFontTx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MRI / CT</a:t>
            </a:r>
            <a:endParaRPr lang="de-CH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>
            <a:normAutofit/>
          </a:bodyPr>
          <a:lstStyle/>
          <a:p>
            <a:r>
              <a:rPr lang="de-CH" sz="4000" u="sng" dirty="0" smtClean="0">
                <a:solidFill>
                  <a:srgbClr val="FFFF00"/>
                </a:solidFill>
              </a:rPr>
              <a:t>Anamnese: Kernfragen (1-2)</a:t>
            </a:r>
            <a:endParaRPr lang="de-CH" b="1" u="sng" dirty="0">
              <a:solidFill>
                <a:srgbClr val="FFFF00"/>
              </a:solidFill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14282" y="1500174"/>
            <a:ext cx="8763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CH" sz="2800" u="sng" dirty="0" smtClean="0">
                <a:solidFill>
                  <a:srgbClr val="FFFF00"/>
                </a:solidFill>
              </a:rPr>
              <a:t>Dauer der einzelnen Schwindelepisode?</a:t>
            </a:r>
            <a:endParaRPr lang="de-CH" sz="2800" dirty="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Wenige Sekunden (</a:t>
            </a:r>
            <a:r>
              <a:rPr lang="de-CH" dirty="0" err="1" smtClean="0">
                <a:solidFill>
                  <a:srgbClr val="FFFF00"/>
                </a:solidFill>
              </a:rPr>
              <a:t>vestibuläre</a:t>
            </a:r>
            <a:r>
              <a:rPr lang="de-CH" dirty="0" smtClean="0">
                <a:solidFill>
                  <a:srgbClr val="FFFF00"/>
                </a:solidFill>
              </a:rPr>
              <a:t> </a:t>
            </a:r>
            <a:r>
              <a:rPr lang="de-CH" dirty="0" err="1" smtClean="0">
                <a:solidFill>
                  <a:srgbClr val="FFFF00"/>
                </a:solidFill>
              </a:rPr>
              <a:t>Paroxysmie</a:t>
            </a:r>
            <a:r>
              <a:rPr lang="de-CH" dirty="0" smtClean="0">
                <a:solidFill>
                  <a:srgbClr val="FFFF00"/>
                </a:solidFill>
              </a:rPr>
              <a:t>)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30-60 Sekunden (BPLS)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Minuten bis Stunden (M. </a:t>
            </a:r>
            <a:r>
              <a:rPr lang="de-CH" dirty="0" err="1" smtClean="0">
                <a:solidFill>
                  <a:srgbClr val="FFFF00"/>
                </a:solidFill>
              </a:rPr>
              <a:t>Menière</a:t>
            </a:r>
            <a:r>
              <a:rPr lang="de-CH" dirty="0" smtClean="0">
                <a:solidFill>
                  <a:srgbClr val="FFFF00"/>
                </a:solidFill>
              </a:rPr>
              <a:t>, </a:t>
            </a:r>
            <a:r>
              <a:rPr lang="de-CH" dirty="0" err="1" smtClean="0">
                <a:solidFill>
                  <a:srgbClr val="FFFF00"/>
                </a:solidFill>
              </a:rPr>
              <a:t>vest</a:t>
            </a:r>
            <a:r>
              <a:rPr lang="de-CH" dirty="0" smtClean="0">
                <a:solidFill>
                  <a:srgbClr val="FFFF00"/>
                </a:solidFill>
              </a:rPr>
              <a:t>. Migräne, TIA)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Tage (</a:t>
            </a:r>
            <a:r>
              <a:rPr lang="de-CH" dirty="0" err="1" smtClean="0">
                <a:solidFill>
                  <a:srgbClr val="FFFF00"/>
                </a:solidFill>
              </a:rPr>
              <a:t>vestibuläre</a:t>
            </a:r>
            <a:r>
              <a:rPr lang="de-CH" dirty="0" smtClean="0">
                <a:solidFill>
                  <a:srgbClr val="FFFF00"/>
                </a:solidFill>
              </a:rPr>
              <a:t> Neuritis, Kleinhirn-/Hirnstamminfarkt, </a:t>
            </a:r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85720" y="4429132"/>
            <a:ext cx="7697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CH" sz="2800" u="sng" dirty="0" smtClean="0">
                <a:solidFill>
                  <a:srgbClr val="FFFF00"/>
                </a:solidFill>
              </a:rPr>
              <a:t>Häufigkeit der Schwindelepisoden?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Einmalig (Neuritis, Kleinhirn-/Hirnstamminfarkt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Mehrmals täglich (BPLS, </a:t>
            </a:r>
            <a:r>
              <a:rPr lang="de-CH" dirty="0" err="1" smtClean="0">
                <a:solidFill>
                  <a:srgbClr val="FFFF00"/>
                </a:solidFill>
              </a:rPr>
              <a:t>vestibuläre</a:t>
            </a:r>
            <a:r>
              <a:rPr lang="de-CH" dirty="0" smtClean="0">
                <a:solidFill>
                  <a:srgbClr val="FFFF00"/>
                </a:solidFill>
              </a:rPr>
              <a:t> </a:t>
            </a:r>
            <a:r>
              <a:rPr lang="de-CH" dirty="0" err="1" smtClean="0">
                <a:solidFill>
                  <a:srgbClr val="FFFF00"/>
                </a:solidFill>
              </a:rPr>
              <a:t>Paroxysmie</a:t>
            </a:r>
            <a:r>
              <a:rPr lang="de-CH" dirty="0" smtClean="0">
                <a:solidFill>
                  <a:srgbClr val="FFFF00"/>
                </a:solidFill>
              </a:rPr>
              <a:t>)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Wöchentlich bis monatlich (</a:t>
            </a:r>
            <a:r>
              <a:rPr lang="de-CH" dirty="0" err="1" smtClean="0">
                <a:solidFill>
                  <a:srgbClr val="FFFF00"/>
                </a:solidFill>
              </a:rPr>
              <a:t>Menière</a:t>
            </a:r>
            <a:r>
              <a:rPr lang="de-CH" dirty="0" smtClean="0">
                <a:solidFill>
                  <a:srgbClr val="FFFF00"/>
                </a:solidFill>
              </a:rPr>
              <a:t>, </a:t>
            </a:r>
            <a:r>
              <a:rPr lang="de-CH" dirty="0" err="1" smtClean="0">
                <a:solidFill>
                  <a:srgbClr val="FFFF00"/>
                </a:solidFill>
              </a:rPr>
              <a:t>vest.Migräne</a:t>
            </a:r>
            <a:r>
              <a:rPr lang="de-CH" dirty="0" smtClean="0">
                <a:solidFill>
                  <a:srgbClr val="FFFF00"/>
                </a:solidFill>
              </a:rPr>
              <a:t>, TIA</a:t>
            </a:r>
            <a:endParaRPr lang="de-CH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  <p:bldP spid="1495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de-CH" sz="4000" u="sng" dirty="0" smtClean="0">
                <a:solidFill>
                  <a:srgbClr val="FFFF00"/>
                </a:solidFill>
              </a:rPr>
              <a:t>Anamnese: Kernfragen (3-4)</a:t>
            </a:r>
            <a:endParaRPr lang="de-CH" b="1" u="sng" dirty="0">
              <a:solidFill>
                <a:srgbClr val="FFFF00"/>
              </a:solidFill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142844" y="1071546"/>
            <a:ext cx="8763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CH" sz="2800" u="sng" dirty="0" smtClean="0">
                <a:solidFill>
                  <a:srgbClr val="FFFF00"/>
                </a:solidFill>
              </a:rPr>
              <a:t>Auslöser?</a:t>
            </a:r>
            <a:endParaRPr lang="de-CH" sz="2800" dirty="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Schnelles Aufrichten (BPLS, </a:t>
            </a:r>
            <a:r>
              <a:rPr lang="de-CH" dirty="0" err="1" smtClean="0">
                <a:solidFill>
                  <a:srgbClr val="FFFF00"/>
                </a:solidFill>
              </a:rPr>
              <a:t>präsynkopaler</a:t>
            </a:r>
            <a:r>
              <a:rPr lang="de-CH" dirty="0" smtClean="0">
                <a:solidFill>
                  <a:srgbClr val="FFFF00"/>
                </a:solidFill>
              </a:rPr>
              <a:t> Schwindel)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Abliegen, Drehen im Bett (BPLS)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Kopfpositionsänderungen (BPLS, </a:t>
            </a:r>
            <a:r>
              <a:rPr lang="de-CH" dirty="0" err="1" smtClean="0">
                <a:solidFill>
                  <a:srgbClr val="FFFF00"/>
                </a:solidFill>
              </a:rPr>
              <a:t>vest</a:t>
            </a:r>
            <a:r>
              <a:rPr lang="de-CH" dirty="0" smtClean="0">
                <a:solidFill>
                  <a:srgbClr val="FFFF00"/>
                </a:solidFill>
              </a:rPr>
              <a:t>. Migräne)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Dunkelheit (</a:t>
            </a:r>
            <a:r>
              <a:rPr lang="de-CH" dirty="0" err="1" smtClean="0">
                <a:solidFill>
                  <a:srgbClr val="FFFF00"/>
                </a:solidFill>
              </a:rPr>
              <a:t>vestibuläre</a:t>
            </a:r>
            <a:r>
              <a:rPr lang="de-CH" dirty="0" smtClean="0">
                <a:solidFill>
                  <a:srgbClr val="FFFF00"/>
                </a:solidFill>
              </a:rPr>
              <a:t> Unterfunktion, </a:t>
            </a:r>
            <a:r>
              <a:rPr lang="de-CH" dirty="0" err="1" smtClean="0">
                <a:solidFill>
                  <a:srgbClr val="FFFF00"/>
                </a:solidFill>
              </a:rPr>
              <a:t>Polyneuropathie</a:t>
            </a:r>
            <a:r>
              <a:rPr lang="de-CH" dirty="0" smtClean="0">
                <a:solidFill>
                  <a:srgbClr val="FFFF00"/>
                </a:solidFill>
              </a:rPr>
              <a:t>=PNP, </a:t>
            </a:r>
          </a:p>
          <a:p>
            <a:pPr lvl="1"/>
            <a:r>
              <a:rPr lang="de-CH" dirty="0" smtClean="0">
                <a:solidFill>
                  <a:srgbClr val="FFFF00"/>
                </a:solidFill>
              </a:rPr>
              <a:t>                                            multisensorischer Schwindel=MSS)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Unebener Boden (bilaterale </a:t>
            </a:r>
            <a:r>
              <a:rPr lang="de-CH" dirty="0" err="1" smtClean="0">
                <a:solidFill>
                  <a:srgbClr val="FFFF00"/>
                </a:solidFill>
              </a:rPr>
              <a:t>Vestibulopathie</a:t>
            </a:r>
            <a:r>
              <a:rPr lang="de-CH" dirty="0" smtClean="0">
                <a:solidFill>
                  <a:srgbClr val="FFFF00"/>
                </a:solidFill>
              </a:rPr>
              <a:t>, PNP, MSS)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94114" y="4000504"/>
            <a:ext cx="81804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CH" sz="2800" u="sng" dirty="0" smtClean="0">
                <a:solidFill>
                  <a:srgbClr val="FFFF00"/>
                </a:solidFill>
              </a:rPr>
              <a:t>Begleitsymptome (Gehörs, Hirnstamms, Kleinhirns)?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M. </a:t>
            </a:r>
            <a:r>
              <a:rPr lang="de-CH" dirty="0" err="1" smtClean="0">
                <a:solidFill>
                  <a:srgbClr val="FFFF00"/>
                </a:solidFill>
              </a:rPr>
              <a:t>Menière</a:t>
            </a:r>
            <a:r>
              <a:rPr lang="de-CH" dirty="0" smtClean="0">
                <a:solidFill>
                  <a:srgbClr val="FFFF00"/>
                </a:solidFill>
              </a:rPr>
              <a:t>, TIA, Infarkt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  <p:bldP spid="1495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de-CH" sz="4000" u="sng" dirty="0" smtClean="0">
                <a:solidFill>
                  <a:srgbClr val="FFFF00"/>
                </a:solidFill>
              </a:rPr>
              <a:t>Anamnese: Kernfragen (5-8)</a:t>
            </a:r>
            <a:endParaRPr lang="de-CH" b="1" u="sng" dirty="0">
              <a:solidFill>
                <a:srgbClr val="FFFF00"/>
              </a:solidFill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142844" y="1071546"/>
            <a:ext cx="8763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CH" sz="2800" u="sng" dirty="0" smtClean="0">
                <a:solidFill>
                  <a:srgbClr val="FFFF00"/>
                </a:solidFill>
              </a:rPr>
              <a:t>Verschwindet der Schwindel bei Augenschluss?</a:t>
            </a:r>
            <a:endParaRPr lang="de-CH" sz="2800" dirty="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de-CH" dirty="0" err="1" smtClean="0">
                <a:solidFill>
                  <a:srgbClr val="FFFF00"/>
                </a:solidFill>
              </a:rPr>
              <a:t>Okkulärer</a:t>
            </a:r>
            <a:r>
              <a:rPr lang="de-CH" dirty="0" smtClean="0">
                <a:solidFill>
                  <a:srgbClr val="FFFF00"/>
                </a:solidFill>
              </a:rPr>
              <a:t> Schwindel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42844" y="2428868"/>
            <a:ext cx="617829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CH" sz="2800" u="sng" dirty="0" smtClean="0">
                <a:solidFill>
                  <a:srgbClr val="FFFF00"/>
                </a:solidFill>
              </a:rPr>
              <a:t>Schwindel nur beim Stehen oder Gehen?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Bilaterale </a:t>
            </a:r>
            <a:r>
              <a:rPr lang="de-CH" dirty="0" err="1" smtClean="0">
                <a:solidFill>
                  <a:srgbClr val="FFFF00"/>
                </a:solidFill>
              </a:rPr>
              <a:t>Vestibulopathie</a:t>
            </a:r>
            <a:r>
              <a:rPr lang="de-CH" dirty="0" smtClean="0">
                <a:solidFill>
                  <a:srgbClr val="FFFF00"/>
                </a:solidFill>
              </a:rPr>
              <a:t>, PNP, MSS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2876" y="3643314"/>
            <a:ext cx="8072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de-CH" sz="2800" u="sng" dirty="0" smtClean="0">
                <a:solidFill>
                  <a:srgbClr val="FFFF00"/>
                </a:solidFill>
              </a:rPr>
              <a:t>Schwindel bei schnellem Aufrichten, aber nicht bei </a:t>
            </a:r>
          </a:p>
          <a:p>
            <a:r>
              <a:rPr lang="de-CH" sz="2800" u="sng" dirty="0" smtClean="0">
                <a:solidFill>
                  <a:srgbClr val="FFFF00"/>
                </a:solidFill>
              </a:rPr>
              <a:t> schnellem Abliegen?</a:t>
            </a:r>
          </a:p>
          <a:p>
            <a:pPr lvl="1">
              <a:buFontTx/>
              <a:buChar char="•"/>
            </a:pPr>
            <a:r>
              <a:rPr lang="de-CH" dirty="0" err="1" smtClean="0">
                <a:solidFill>
                  <a:srgbClr val="FFFF00"/>
                </a:solidFill>
              </a:rPr>
              <a:t>Präsynkopaler</a:t>
            </a:r>
            <a:r>
              <a:rPr lang="de-CH" dirty="0" smtClean="0">
                <a:solidFill>
                  <a:srgbClr val="FFFF00"/>
                </a:solidFill>
              </a:rPr>
              <a:t> Schwindel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5357826"/>
            <a:ext cx="71188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CH" sz="2800" u="sng" dirty="0" smtClean="0">
                <a:solidFill>
                  <a:srgbClr val="FFFF00"/>
                </a:solidFill>
              </a:rPr>
              <a:t>Zusammenhang mit Medikamenteneinnahme?</a:t>
            </a:r>
          </a:p>
          <a:p>
            <a:pPr lvl="1">
              <a:buFontTx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Medikamentös induzierter Schwindel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  <p:bldP spid="149512" grpId="0" autoUpdateAnimBg="0"/>
      <p:bldP spid="5" grpId="0" autoUpdateAnimBg="0"/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31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71672"/>
            <a:ext cx="4835525" cy="4800600"/>
          </a:xfrm>
          <a:prstGeom prst="rect">
            <a:avLst/>
          </a:prstGeom>
          <a:noFill/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500298" y="377825"/>
            <a:ext cx="4378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4000" b="1" dirty="0" err="1" smtClean="0">
                <a:solidFill>
                  <a:srgbClr val="FFFF00"/>
                </a:solidFill>
              </a:rPr>
              <a:t>Spontannystagmen</a:t>
            </a:r>
            <a:endParaRPr lang="de-CH" sz="4000" b="1" dirty="0">
              <a:solidFill>
                <a:srgbClr val="FFFF00"/>
              </a:solidFill>
            </a:endParaRP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14282" y="1785926"/>
            <a:ext cx="27879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3600" dirty="0">
                <a:solidFill>
                  <a:srgbClr val="FFFF00"/>
                </a:solidFill>
              </a:rPr>
              <a:t>Mit </a:t>
            </a:r>
            <a:r>
              <a:rPr lang="de-CH" sz="3600" dirty="0" smtClean="0">
                <a:solidFill>
                  <a:srgbClr val="FFFF00"/>
                </a:solidFill>
              </a:rPr>
              <a:t>und ohne </a:t>
            </a:r>
          </a:p>
          <a:p>
            <a:r>
              <a:rPr lang="de-CH" sz="3600" dirty="0" err="1" smtClean="0">
                <a:solidFill>
                  <a:srgbClr val="FFFF00"/>
                </a:solidFill>
              </a:rPr>
              <a:t>Frenzelbrille</a:t>
            </a:r>
            <a:r>
              <a:rPr lang="de-CH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CH" sz="3600" dirty="0" smtClean="0">
                <a:solidFill>
                  <a:srgbClr val="FFFF00"/>
                </a:solidFill>
              </a:rPr>
              <a:t>untersuchen!</a:t>
            </a:r>
          </a:p>
          <a:p>
            <a:r>
              <a:rPr lang="de-CH" sz="3600" dirty="0" smtClean="0">
                <a:solidFill>
                  <a:srgbClr val="FFFF00"/>
                </a:solidFill>
              </a:rPr>
              <a:t>(Fixation)</a:t>
            </a:r>
            <a:endParaRPr lang="de-CH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2928934"/>
            <a:ext cx="3240088" cy="2155825"/>
          </a:xfrm>
          <a:prstGeom prst="rect">
            <a:avLst/>
          </a:prstGeom>
          <a:ln w="12700">
            <a:solidFill>
              <a:srgbClr val="99CCFF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642910" y="142852"/>
            <a:ext cx="81020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800" dirty="0" smtClean="0">
                <a:solidFill>
                  <a:srgbClr val="FFFF00"/>
                </a:solidFill>
              </a:rPr>
              <a:t>Kopfimpulstest </a:t>
            </a:r>
          </a:p>
          <a:p>
            <a:pPr algn="ctr"/>
            <a:r>
              <a:rPr lang="de-CH" sz="4800" dirty="0" smtClean="0">
                <a:solidFill>
                  <a:srgbClr val="FFFF00"/>
                </a:solidFill>
              </a:rPr>
              <a:t>(</a:t>
            </a:r>
            <a:r>
              <a:rPr lang="de-CH" sz="4800" dirty="0" err="1" smtClean="0">
                <a:solidFill>
                  <a:srgbClr val="FFFF00"/>
                </a:solidFill>
              </a:rPr>
              <a:t>vestibulooculärer</a:t>
            </a:r>
            <a:r>
              <a:rPr lang="de-CH" sz="4800" dirty="0" smtClean="0">
                <a:solidFill>
                  <a:srgbClr val="FFFF00"/>
                </a:solidFill>
              </a:rPr>
              <a:t> Reflex VOR)</a:t>
            </a:r>
            <a:endParaRPr lang="de-CH" sz="48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97051" y="2786058"/>
            <a:ext cx="52469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Patient sitzt vor Untersucher und fixiert</a:t>
            </a:r>
          </a:p>
          <a:p>
            <a:r>
              <a:rPr lang="de-CH" dirty="0" smtClean="0">
                <a:solidFill>
                  <a:srgbClr val="FFFF00"/>
                </a:solidFill>
              </a:rPr>
              <a:t> dessen Nasenspitze</a:t>
            </a:r>
          </a:p>
          <a:p>
            <a:endParaRPr lang="de-CH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Untersucher umfasst Kopf des Patienten</a:t>
            </a:r>
          </a:p>
          <a:p>
            <a:r>
              <a:rPr lang="de-CH" dirty="0" smtClean="0">
                <a:solidFill>
                  <a:srgbClr val="FFFF00"/>
                </a:solidFill>
              </a:rPr>
              <a:t> und bewegt den Kopf ruckartig um </a:t>
            </a:r>
          </a:p>
          <a:p>
            <a:r>
              <a:rPr lang="de-CH" dirty="0" smtClean="0">
                <a:solidFill>
                  <a:srgbClr val="FFFF00"/>
                </a:solidFill>
              </a:rPr>
              <a:t> 15 -20 Grad nach rechts und links</a:t>
            </a:r>
            <a:endParaRPr lang="de-CH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50"/>
            <a:ext cx="8715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071802" y="0"/>
            <a:ext cx="3350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FFFF00"/>
                </a:solidFill>
              </a:rPr>
              <a:t>Kopfimpulstest</a:t>
            </a:r>
            <a:endParaRPr lang="de-CH" sz="40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43108" y="785794"/>
            <a:ext cx="5520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err="1" smtClean="0">
                <a:solidFill>
                  <a:srgbClr val="FFFF00"/>
                </a:solidFill>
              </a:rPr>
              <a:t>Vestibulooculärer</a:t>
            </a:r>
            <a:r>
              <a:rPr lang="de-CH" sz="3200" dirty="0" smtClean="0">
                <a:solidFill>
                  <a:srgbClr val="FFFF00"/>
                </a:solidFill>
              </a:rPr>
              <a:t> Reflex (VOR)</a:t>
            </a:r>
            <a:endParaRPr lang="de-CH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51" y="142851"/>
            <a:ext cx="8722067" cy="65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85786" y="3824591"/>
            <a:ext cx="7215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400" dirty="0" smtClean="0">
                <a:solidFill>
                  <a:srgbClr val="FFFF00"/>
                </a:solidFill>
              </a:rPr>
              <a:t>http://vertigocenter.ch/straumann/davos08/index.htm</a:t>
            </a:r>
            <a:endParaRPr lang="de-CH" sz="4400" dirty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928926" y="1285860"/>
            <a:ext cx="33313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400" dirty="0" smtClean="0">
                <a:solidFill>
                  <a:srgbClr val="FFFF00"/>
                </a:solidFill>
              </a:rPr>
              <a:t>Verschiedene </a:t>
            </a:r>
          </a:p>
          <a:p>
            <a:pPr algn="ctr"/>
            <a:r>
              <a:rPr lang="de-CH" sz="4400" dirty="0" smtClean="0">
                <a:solidFill>
                  <a:srgbClr val="FFFF00"/>
                </a:solidFill>
              </a:rPr>
              <a:t>Videos</a:t>
            </a:r>
            <a:endParaRPr lang="de-CH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de-CH">
                <a:solidFill>
                  <a:srgbClr val="FFFF00"/>
                </a:solidFill>
              </a:rPr>
              <a:t>Vestibulospinale Koordination</a:t>
            </a:r>
            <a:r>
              <a:rPr lang="de-CH"/>
              <a:t> 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53480" cy="4114800"/>
          </a:xfrm>
        </p:spPr>
        <p:txBody>
          <a:bodyPr>
            <a:normAutofit/>
          </a:bodyPr>
          <a:lstStyle/>
          <a:p>
            <a:r>
              <a:rPr lang="de-CH" sz="4000" dirty="0">
                <a:solidFill>
                  <a:srgbClr val="FFFF00"/>
                </a:solidFill>
              </a:rPr>
              <a:t>Romberg-Versuch</a:t>
            </a:r>
            <a:endParaRPr lang="de-DE" sz="4000" dirty="0">
              <a:solidFill>
                <a:srgbClr val="FFFF00"/>
              </a:solidFill>
            </a:endParaRPr>
          </a:p>
          <a:p>
            <a:r>
              <a:rPr lang="de-CH" sz="4000" dirty="0" smtClean="0">
                <a:solidFill>
                  <a:srgbClr val="FFFF00"/>
                </a:solidFill>
              </a:rPr>
              <a:t>Unterberger-Tretversuch</a:t>
            </a:r>
            <a:endParaRPr lang="de-DE" sz="4000" dirty="0">
              <a:solidFill>
                <a:srgbClr val="FFFF00"/>
              </a:solidFill>
            </a:endParaRPr>
          </a:p>
          <a:p>
            <a:r>
              <a:rPr lang="de-CH" sz="4000" dirty="0">
                <a:solidFill>
                  <a:srgbClr val="FFFF00"/>
                </a:solidFill>
              </a:rPr>
              <a:t>Strichgang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785786" y="4929198"/>
            <a:ext cx="7595349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6000" dirty="0">
                <a:solidFill>
                  <a:srgbClr val="FF0000"/>
                </a:solidFill>
              </a:rPr>
              <a:t>Gerichtete Fallneigung?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Benigner </a:t>
            </a:r>
            <a:r>
              <a:rPr lang="de-CH" dirty="0" err="1" smtClean="0">
                <a:solidFill>
                  <a:srgbClr val="FFFF00"/>
                </a:solidFill>
              </a:rPr>
              <a:t>paroxysnaler</a:t>
            </a:r>
            <a:r>
              <a:rPr lang="de-CH" dirty="0" smtClean="0">
                <a:solidFill>
                  <a:srgbClr val="FFFF00"/>
                </a:solidFill>
              </a:rPr>
              <a:t> Lagerungsschwindel</a:t>
            </a:r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5720" y="1643050"/>
            <a:ext cx="8643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„</a:t>
            </a:r>
            <a:r>
              <a:rPr lang="de-CH" sz="2800" dirty="0" err="1" smtClean="0">
                <a:solidFill>
                  <a:srgbClr val="FFFF00"/>
                </a:solidFill>
              </a:rPr>
              <a:t>Canalolithiasis</a:t>
            </a:r>
            <a:r>
              <a:rPr lang="de-CH" sz="2800" dirty="0" smtClean="0">
                <a:solidFill>
                  <a:srgbClr val="FFFF00"/>
                </a:solidFill>
              </a:rPr>
              <a:t>“ / „</a:t>
            </a:r>
            <a:r>
              <a:rPr lang="de-CH" sz="2800" dirty="0" err="1" smtClean="0">
                <a:solidFill>
                  <a:srgbClr val="FFFF00"/>
                </a:solidFill>
              </a:rPr>
              <a:t>Cupulolithiasis</a:t>
            </a:r>
            <a:r>
              <a:rPr lang="de-CH" sz="2800" dirty="0" smtClean="0">
                <a:solidFill>
                  <a:srgbClr val="FFFF00"/>
                </a:solidFill>
              </a:rPr>
              <a:t>“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Abgelöste </a:t>
            </a:r>
            <a:r>
              <a:rPr lang="de-CH" sz="2800" dirty="0" err="1" smtClean="0">
                <a:solidFill>
                  <a:srgbClr val="FFFF00"/>
                </a:solidFill>
              </a:rPr>
              <a:t>Otokonien</a:t>
            </a:r>
            <a:r>
              <a:rPr lang="de-CH" sz="2800" dirty="0" smtClean="0">
                <a:solidFill>
                  <a:srgbClr val="FFFF00"/>
                </a:solidFill>
              </a:rPr>
              <a:t> von den </a:t>
            </a:r>
            <a:r>
              <a:rPr lang="de-CH" sz="2800" dirty="0" err="1" smtClean="0">
                <a:solidFill>
                  <a:srgbClr val="FFFF00"/>
                </a:solidFill>
              </a:rPr>
              <a:t>Otolitheorganen</a:t>
            </a:r>
            <a:r>
              <a:rPr lang="de-CH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(</a:t>
            </a:r>
            <a:r>
              <a:rPr lang="de-CH" sz="2800" dirty="0" err="1" smtClean="0">
                <a:solidFill>
                  <a:srgbClr val="FFFF00"/>
                </a:solidFill>
              </a:rPr>
              <a:t>Sacculus</a:t>
            </a:r>
            <a:r>
              <a:rPr lang="de-CH" sz="2800" dirty="0" smtClean="0">
                <a:solidFill>
                  <a:srgbClr val="FFFF00"/>
                </a:solidFill>
              </a:rPr>
              <a:t> / </a:t>
            </a:r>
            <a:r>
              <a:rPr lang="de-CH" sz="2800" dirty="0" err="1" smtClean="0">
                <a:solidFill>
                  <a:srgbClr val="FFFF00"/>
                </a:solidFill>
              </a:rPr>
              <a:t>Utriculus</a:t>
            </a:r>
            <a:r>
              <a:rPr lang="de-CH" sz="2800" dirty="0" smtClean="0">
                <a:solidFill>
                  <a:srgbClr val="FFFF00"/>
                </a:solidFill>
              </a:rPr>
              <a:t>), lagern sich in Bogengängen oder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auf den </a:t>
            </a:r>
            <a:r>
              <a:rPr lang="de-CH" sz="2800" dirty="0" err="1" smtClean="0">
                <a:solidFill>
                  <a:srgbClr val="FFFF00"/>
                </a:solidFill>
              </a:rPr>
              <a:t>Cupulae</a:t>
            </a:r>
            <a:r>
              <a:rPr lang="de-CH" sz="2800" dirty="0" smtClean="0">
                <a:solidFill>
                  <a:srgbClr val="FFFF00"/>
                </a:solidFill>
              </a:rPr>
              <a:t>  der Bogengänge ab.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Meist (aber nicht immer) </a:t>
            </a:r>
            <a:r>
              <a:rPr lang="de-CH" sz="2800" dirty="0" err="1" smtClean="0">
                <a:solidFill>
                  <a:srgbClr val="FFFF00"/>
                </a:solidFill>
              </a:rPr>
              <a:t>posteriorer</a:t>
            </a:r>
            <a:r>
              <a:rPr lang="de-CH" sz="2800" dirty="0" smtClean="0">
                <a:solidFill>
                  <a:srgbClr val="FFFF00"/>
                </a:solidFill>
              </a:rPr>
              <a:t> Bogengang betroffen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Ursächlich: Schädeltrauma / ischämisch / entzündlich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degenerativ 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Schwindelepisoden  von 5 – 30 Sek. Dauer , max. 60 Sek.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Erschöpfbarkeit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Diagnostik: </a:t>
            </a:r>
            <a:r>
              <a:rPr lang="de-CH" sz="2800" dirty="0" err="1" smtClean="0">
                <a:solidFill>
                  <a:srgbClr val="FFFF00"/>
                </a:solidFill>
              </a:rPr>
              <a:t>Lagerunsprüfungen</a:t>
            </a:r>
            <a:endParaRPr lang="de-CH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Therapie:  Befreiungsmanöver</a:t>
            </a:r>
            <a:endParaRPr lang="de-CH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29" y="857232"/>
            <a:ext cx="78390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929322" y="3857628"/>
            <a:ext cx="2980303" cy="830997"/>
          </a:xfrm>
          <a:prstGeom prst="rect">
            <a:avLst/>
          </a:prstGeom>
          <a:solidFill>
            <a:srgbClr val="FF0303"/>
          </a:solidFill>
        </p:spPr>
        <p:txBody>
          <a:bodyPr wrap="none" rtlCol="0">
            <a:spAutoFit/>
          </a:bodyPr>
          <a:lstStyle/>
          <a:p>
            <a:r>
              <a:rPr lang="de-CH" b="1" dirty="0" smtClean="0"/>
              <a:t>Hirnstamm-</a:t>
            </a:r>
          </a:p>
          <a:p>
            <a:r>
              <a:rPr lang="de-CH" b="1" dirty="0" smtClean="0"/>
              <a:t>Audiometrie (BERA)</a:t>
            </a:r>
            <a:endParaRPr lang="de-CH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857488" y="5214950"/>
            <a:ext cx="12858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CH" b="1" dirty="0" smtClean="0"/>
              <a:t>VEMP</a:t>
            </a:r>
            <a:endParaRPr lang="de-CH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57224" y="3000372"/>
            <a:ext cx="120898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CH" b="1" dirty="0" smtClean="0"/>
              <a:t>Kalorik</a:t>
            </a:r>
            <a:endParaRPr lang="de-CH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214414" y="0"/>
            <a:ext cx="6806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 smtClean="0">
                <a:solidFill>
                  <a:srgbClr val="FFFF00"/>
                </a:solidFill>
              </a:rPr>
              <a:t>Elektrophysiologische Tests</a:t>
            </a:r>
            <a:endParaRPr lang="de-CH" sz="4400" b="1" dirty="0">
              <a:solidFill>
                <a:srgbClr val="FFFF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0628" y="5715016"/>
            <a:ext cx="3631122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CH" b="1" dirty="0" err="1" smtClean="0"/>
              <a:t>Otoakustische</a:t>
            </a:r>
            <a:r>
              <a:rPr lang="de-CH" b="1" dirty="0" smtClean="0"/>
              <a:t> Emissionen</a:t>
            </a:r>
          </a:p>
          <a:p>
            <a:r>
              <a:rPr lang="de-CH" b="1" dirty="0" smtClean="0"/>
              <a:t>(TOAE)</a:t>
            </a:r>
            <a:endParaRPr lang="de-CH" b="1" dirty="0"/>
          </a:p>
        </p:txBody>
      </p:sp>
      <p:cxnSp>
        <p:nvCxnSpPr>
          <p:cNvPr id="9" name="Gerade Verbindung mit Pfeil 8"/>
          <p:cNvCxnSpPr/>
          <p:nvPr/>
        </p:nvCxnSpPr>
        <p:spPr>
          <a:xfrm rot="16200000" flipV="1">
            <a:off x="5500694" y="4572008"/>
            <a:ext cx="928694" cy="92869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00232" y="357166"/>
            <a:ext cx="4987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 smtClean="0">
                <a:solidFill>
                  <a:srgbClr val="FFFF00"/>
                </a:solidFill>
              </a:rPr>
              <a:t>Kalorische Prüfung</a:t>
            </a:r>
            <a:endParaRPr lang="de-CH" sz="4800" dirty="0">
              <a:solidFill>
                <a:srgbClr val="FFFF00"/>
              </a:solidFill>
            </a:endParaRPr>
          </a:p>
        </p:txBody>
      </p:sp>
      <p:pic>
        <p:nvPicPr>
          <p:cNvPr id="157697" name="Picture 1" descr="C:\Dokumente und Einstellungen\NB01\Desktop\kalorische_pruef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71612"/>
            <a:ext cx="5446873" cy="421484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000760" y="1857364"/>
            <a:ext cx="30941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Mit Wasser oder Luft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30 (45) Sekunden 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Warm (44 Grad)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Kalt (30 Grad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Löst Schwindel und </a:t>
            </a:r>
          </a:p>
          <a:p>
            <a:r>
              <a:rPr lang="de-CH" dirty="0" smtClean="0">
                <a:solidFill>
                  <a:srgbClr val="FFFF00"/>
                </a:solidFill>
              </a:rPr>
              <a:t>  </a:t>
            </a:r>
            <a:r>
              <a:rPr lang="de-CH" dirty="0" err="1" smtClean="0">
                <a:solidFill>
                  <a:srgbClr val="FFFF00"/>
                </a:solidFill>
              </a:rPr>
              <a:t>Nystagmen</a:t>
            </a:r>
            <a:r>
              <a:rPr lang="de-CH" dirty="0" smtClean="0">
                <a:solidFill>
                  <a:srgbClr val="FFFF00"/>
                </a:solidFill>
              </a:rPr>
              <a:t> aus</a:t>
            </a:r>
          </a:p>
          <a:p>
            <a:pPr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FFFF00"/>
                </a:solidFill>
              </a:rPr>
              <a:t>Nystagmen</a:t>
            </a:r>
            <a:r>
              <a:rPr lang="de-CH" dirty="0" smtClean="0">
                <a:solidFill>
                  <a:srgbClr val="FFFF00"/>
                </a:solidFill>
              </a:rPr>
              <a:t> werden </a:t>
            </a:r>
          </a:p>
          <a:p>
            <a:r>
              <a:rPr lang="de-CH" dirty="0" smtClean="0">
                <a:solidFill>
                  <a:srgbClr val="FFFF00"/>
                </a:solidFill>
              </a:rPr>
              <a:t>  mittels Infrarotkamera</a:t>
            </a:r>
          </a:p>
          <a:p>
            <a:r>
              <a:rPr lang="de-CH" dirty="0" smtClean="0">
                <a:solidFill>
                  <a:srgbClr val="FFFF00"/>
                </a:solidFill>
              </a:rPr>
              <a:t>  aufgezeichnet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Seitenvergleich!!</a:t>
            </a:r>
          </a:p>
          <a:p>
            <a:pPr>
              <a:buFont typeface="Arial" pitchFamily="34" charset="0"/>
              <a:buChar char="•"/>
            </a:pPr>
            <a:r>
              <a:rPr lang="de-CH" dirty="0" err="1" smtClean="0">
                <a:solidFill>
                  <a:srgbClr val="FFFF00"/>
                </a:solidFill>
              </a:rPr>
              <a:t>Fixationssupression</a:t>
            </a:r>
            <a:endParaRPr lang="de-CH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CH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00232" y="357166"/>
            <a:ext cx="4987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dirty="0" smtClean="0">
                <a:solidFill>
                  <a:srgbClr val="FFFF00"/>
                </a:solidFill>
              </a:rPr>
              <a:t>Kalorische Prüfung</a:t>
            </a:r>
            <a:endParaRPr lang="de-CH" sz="4800" dirty="0">
              <a:solidFill>
                <a:srgbClr val="FFFF00"/>
              </a:solidFill>
            </a:endParaRPr>
          </a:p>
        </p:txBody>
      </p:sp>
      <p:pic>
        <p:nvPicPr>
          <p:cNvPr id="196610" name="Picture 2" descr="E:\Schwindel VNG\von wartbur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00134"/>
            <a:ext cx="6858048" cy="5486438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1357290" y="1643050"/>
            <a:ext cx="642942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14414" y="571480"/>
            <a:ext cx="7064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 smtClean="0">
                <a:solidFill>
                  <a:srgbClr val="FFFF00"/>
                </a:solidFill>
              </a:rPr>
              <a:t>Hirnstammaudiometrie BERA</a:t>
            </a:r>
            <a:endParaRPr lang="de-CH" sz="4400" dirty="0">
              <a:solidFill>
                <a:srgbClr val="FFFF00"/>
              </a:solidFill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 b="39367"/>
          <a:stretch>
            <a:fillRect/>
          </a:stretch>
        </p:blipFill>
        <p:spPr bwMode="auto">
          <a:xfrm>
            <a:off x="3571868" y="1857364"/>
            <a:ext cx="52864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42976" y="5429264"/>
            <a:ext cx="783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>
                <a:solidFill>
                  <a:srgbClr val="FFFF00"/>
                </a:solidFill>
              </a:rPr>
              <a:t>Norm: Latenz I-V &lt;/= 4,3 </a:t>
            </a:r>
            <a:r>
              <a:rPr lang="de-CH" sz="2800" dirty="0" err="1" smtClean="0">
                <a:solidFill>
                  <a:srgbClr val="FFFF00"/>
                </a:solidFill>
              </a:rPr>
              <a:t>msec</a:t>
            </a:r>
            <a:r>
              <a:rPr lang="de-CH" sz="28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Wichtig ist die Seitendifferenz! Norm: &lt;/= 0,25 </a:t>
            </a:r>
            <a:r>
              <a:rPr lang="de-CH" sz="2800" dirty="0" err="1" smtClean="0">
                <a:solidFill>
                  <a:srgbClr val="FFFF00"/>
                </a:solidFill>
              </a:rPr>
              <a:t>msec</a:t>
            </a:r>
            <a:endParaRPr lang="de-CH" sz="2800" dirty="0">
              <a:solidFill>
                <a:srgbClr val="FFFF00"/>
              </a:solidFill>
            </a:endParaRPr>
          </a:p>
        </p:txBody>
      </p:sp>
      <p:pic>
        <p:nvPicPr>
          <p:cNvPr id="227330" name="Picture 2" descr="ABBR Mack Medizintechn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3057525" cy="21907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http://otosurgery.org/vemp_figures_sscdsite.gif"/>
          <p:cNvPicPr>
            <a:picLocks noChangeAspect="1" noChangeArrowheads="1"/>
          </p:cNvPicPr>
          <p:nvPr/>
        </p:nvPicPr>
        <p:blipFill>
          <a:blip r:embed="rId3" cstate="print"/>
          <a:srcRect l="3465" t="13709" r="54956" b="11651"/>
          <a:stretch>
            <a:fillRect/>
          </a:stretch>
        </p:blipFill>
        <p:spPr bwMode="auto">
          <a:xfrm>
            <a:off x="285720" y="2285992"/>
            <a:ext cx="3201589" cy="4357718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428596" y="142852"/>
            <a:ext cx="82939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6000" b="1" dirty="0" smtClean="0">
                <a:solidFill>
                  <a:srgbClr val="FFFF00"/>
                </a:solidFill>
              </a:rPr>
              <a:t>VEMP</a:t>
            </a:r>
          </a:p>
          <a:p>
            <a:pPr algn="ctr"/>
            <a:r>
              <a:rPr lang="de-CH" sz="3600" b="1" dirty="0" smtClean="0">
                <a:solidFill>
                  <a:srgbClr val="FFFF00"/>
                </a:solidFill>
              </a:rPr>
              <a:t>(</a:t>
            </a:r>
            <a:r>
              <a:rPr lang="de-CH" sz="3600" b="1" dirty="0" err="1" smtClean="0">
                <a:solidFill>
                  <a:srgbClr val="FFFF00"/>
                </a:solidFill>
              </a:rPr>
              <a:t>vestibulär</a:t>
            </a:r>
            <a:r>
              <a:rPr lang="de-CH" sz="3600" b="1" dirty="0" smtClean="0">
                <a:solidFill>
                  <a:srgbClr val="FFFF00"/>
                </a:solidFill>
              </a:rPr>
              <a:t> evozierte </a:t>
            </a:r>
            <a:r>
              <a:rPr lang="de-CH" sz="3600" b="1" dirty="0" err="1" smtClean="0">
                <a:solidFill>
                  <a:srgbClr val="FFFF00"/>
                </a:solidFill>
              </a:rPr>
              <a:t>myogene</a:t>
            </a:r>
            <a:r>
              <a:rPr lang="de-CH" sz="3600" b="1" dirty="0" smtClean="0">
                <a:solidFill>
                  <a:srgbClr val="FFFF00"/>
                </a:solidFill>
              </a:rPr>
              <a:t> Potentiale)</a:t>
            </a:r>
            <a:endParaRPr lang="de-CH" sz="3600" b="1" dirty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29058" y="2401195"/>
            <a:ext cx="51058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Akustisches Signal (85 - 100 dB)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Ableitung der Muskelpotentiale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über M. </a:t>
            </a:r>
            <a:r>
              <a:rPr lang="de-CH" sz="2800" dirty="0" err="1" smtClean="0">
                <a:solidFill>
                  <a:srgbClr val="FFFF00"/>
                </a:solidFill>
              </a:rPr>
              <a:t>Sternocleidomastoideus</a:t>
            </a:r>
            <a:r>
              <a:rPr lang="de-CH" sz="2800" dirty="0" smtClean="0">
                <a:solidFill>
                  <a:srgbClr val="FFFF00"/>
                </a:solidFill>
              </a:rPr>
              <a:t> </a:t>
            </a:r>
            <a:endParaRPr lang="de-CH" sz="28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43372" y="4169639"/>
            <a:ext cx="4761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u="sng" dirty="0" smtClean="0">
                <a:solidFill>
                  <a:srgbClr val="66FF66"/>
                </a:solidFill>
              </a:rPr>
              <a:t>VEMP vorhanden</a:t>
            </a:r>
            <a:r>
              <a:rPr lang="de-CH" dirty="0" smtClean="0">
                <a:solidFill>
                  <a:srgbClr val="66FF66"/>
                </a:solidFill>
              </a:rPr>
              <a:t>: normale Funktion</a:t>
            </a:r>
          </a:p>
          <a:p>
            <a:r>
              <a:rPr lang="de-CH" dirty="0" err="1" smtClean="0">
                <a:solidFill>
                  <a:srgbClr val="66FF66"/>
                </a:solidFill>
              </a:rPr>
              <a:t>Sacculus</a:t>
            </a:r>
            <a:r>
              <a:rPr lang="de-CH" dirty="0" smtClean="0">
                <a:solidFill>
                  <a:srgbClr val="66FF66"/>
                </a:solidFill>
              </a:rPr>
              <a:t> und </a:t>
            </a:r>
            <a:r>
              <a:rPr lang="de-CH" dirty="0" err="1" smtClean="0">
                <a:solidFill>
                  <a:srgbClr val="66FF66"/>
                </a:solidFill>
              </a:rPr>
              <a:t>nervus</a:t>
            </a:r>
            <a:r>
              <a:rPr lang="de-CH" dirty="0" smtClean="0">
                <a:solidFill>
                  <a:srgbClr val="66FF66"/>
                </a:solidFill>
              </a:rPr>
              <a:t> </a:t>
            </a:r>
            <a:r>
              <a:rPr lang="de-CH" dirty="0" err="1" smtClean="0">
                <a:solidFill>
                  <a:srgbClr val="66FF66"/>
                </a:solidFill>
              </a:rPr>
              <a:t>vestib</a:t>
            </a:r>
            <a:r>
              <a:rPr lang="de-CH" dirty="0" smtClean="0">
                <a:solidFill>
                  <a:srgbClr val="66FF66"/>
                </a:solidFill>
              </a:rPr>
              <a:t>. inferior</a:t>
            </a:r>
            <a:endParaRPr lang="de-CH" dirty="0">
              <a:solidFill>
                <a:srgbClr val="66FF6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43372" y="5300505"/>
            <a:ext cx="4905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u="sng" dirty="0" smtClean="0">
                <a:solidFill>
                  <a:srgbClr val="FFC000"/>
                </a:solidFill>
              </a:rPr>
              <a:t>VEMP fehlend</a:t>
            </a:r>
            <a:r>
              <a:rPr lang="de-CH" dirty="0" smtClean="0">
                <a:solidFill>
                  <a:srgbClr val="FFC000"/>
                </a:solidFill>
              </a:rPr>
              <a:t>: keine sichere Aussage</a:t>
            </a:r>
          </a:p>
          <a:p>
            <a:r>
              <a:rPr lang="de-CH" dirty="0" smtClean="0">
                <a:solidFill>
                  <a:srgbClr val="FFC000"/>
                </a:solidFill>
              </a:rPr>
              <a:t>über </a:t>
            </a:r>
            <a:r>
              <a:rPr lang="de-CH" dirty="0" err="1" smtClean="0">
                <a:solidFill>
                  <a:srgbClr val="FFC000"/>
                </a:solidFill>
              </a:rPr>
              <a:t>sacculus</a:t>
            </a:r>
            <a:r>
              <a:rPr lang="de-CH" dirty="0" smtClean="0">
                <a:solidFill>
                  <a:srgbClr val="FFC000"/>
                </a:solidFill>
              </a:rPr>
              <a:t> / </a:t>
            </a:r>
            <a:r>
              <a:rPr lang="de-CH" dirty="0" err="1" smtClean="0">
                <a:solidFill>
                  <a:srgbClr val="FFC000"/>
                </a:solidFill>
              </a:rPr>
              <a:t>nervus</a:t>
            </a:r>
            <a:r>
              <a:rPr lang="de-CH" dirty="0" smtClean="0">
                <a:solidFill>
                  <a:srgbClr val="FFC000"/>
                </a:solidFill>
              </a:rPr>
              <a:t> </a:t>
            </a:r>
            <a:r>
              <a:rPr lang="de-CH" dirty="0" err="1" smtClean="0">
                <a:solidFill>
                  <a:srgbClr val="FFC000"/>
                </a:solidFill>
              </a:rPr>
              <a:t>vestib</a:t>
            </a:r>
            <a:r>
              <a:rPr lang="de-CH" dirty="0" smtClean="0">
                <a:solidFill>
                  <a:srgbClr val="FFC000"/>
                </a:solidFill>
              </a:rPr>
              <a:t>. Inferior</a:t>
            </a:r>
          </a:p>
          <a:p>
            <a:r>
              <a:rPr lang="de-CH" dirty="0" smtClean="0">
                <a:solidFill>
                  <a:srgbClr val="FFC000"/>
                </a:solidFill>
              </a:rPr>
              <a:t>möglich </a:t>
            </a:r>
            <a:endParaRPr lang="de-CH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571611"/>
            <a:ext cx="6438900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357290" y="357166"/>
            <a:ext cx="6417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b="1" dirty="0" smtClean="0">
                <a:solidFill>
                  <a:srgbClr val="FFFF00"/>
                </a:solidFill>
              </a:rPr>
              <a:t>Reflexbogen der VEMP</a:t>
            </a:r>
            <a:endParaRPr lang="de-CH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http://www.interacoustics.de/de_de/Products/Abr/VEMP/Gallery/VEMP_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73533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42844" y="2357430"/>
          <a:ext cx="8786874" cy="4036272"/>
        </p:xfrm>
        <a:graphic>
          <a:graphicData uri="http://schemas.openxmlformats.org/drawingml/2006/table">
            <a:tbl>
              <a:tblPr/>
              <a:tblGrid>
                <a:gridCol w="2357454"/>
                <a:gridCol w="6429420"/>
              </a:tblGrid>
              <a:tr h="164165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Krankheitsbild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Therapeutische Möglichkeiten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b"/>
                      <a:endParaRPr lang="de-CH" sz="2000" b="0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2000" b="0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BPLS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Verschiedene Befreiungsmanöver, evtl. chirurgisch 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1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Neuritis /</a:t>
                      </a:r>
                      <a:r>
                        <a:rPr lang="de-CH" sz="2000" b="0" i="1" u="none" strike="noStrike" dirty="0" err="1" smtClean="0">
                          <a:solidFill>
                            <a:srgbClr val="FFC000"/>
                          </a:solidFill>
                          <a:latin typeface="Calibri"/>
                        </a:rPr>
                        <a:t>Neuropathia</a:t>
                      </a:r>
                      <a:r>
                        <a:rPr lang="de-CH" sz="2000" b="0" i="1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de-CH" sz="2000" b="0" i="1" u="none" strike="noStrike" dirty="0" err="1">
                          <a:solidFill>
                            <a:srgbClr val="FFC000"/>
                          </a:solidFill>
                          <a:latin typeface="Calibri"/>
                        </a:rPr>
                        <a:t>vest</a:t>
                      </a:r>
                      <a:r>
                        <a:rPr lang="de-CH" sz="2000" b="0" i="1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1" u="none" strike="noStrike" dirty="0" err="1" smtClean="0">
                          <a:solidFill>
                            <a:srgbClr val="FFC000"/>
                          </a:solidFill>
                          <a:latin typeface="Calibri"/>
                        </a:rPr>
                        <a:t>Antivertiginös</a:t>
                      </a:r>
                      <a:r>
                        <a:rPr lang="de-CH" sz="2000" b="0" i="1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max.2-3 Tage, Prednison 7 Tage, </a:t>
                      </a:r>
                      <a:r>
                        <a:rPr lang="de-CH" sz="2000" b="0" i="1" u="none" strike="noStrike" dirty="0" err="1" smtClean="0">
                          <a:solidFill>
                            <a:srgbClr val="FFC000"/>
                          </a:solidFill>
                          <a:latin typeface="Calibri"/>
                        </a:rPr>
                        <a:t>Vestibularistraining</a:t>
                      </a:r>
                      <a:r>
                        <a:rPr lang="de-CH" sz="2000" b="0" i="1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  <a:r>
                        <a:rPr lang="de-CH" sz="2000" b="0" i="1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/</a:t>
                      </a:r>
                      <a:r>
                        <a:rPr lang="de-CH" sz="2000" b="0" i="1" u="none" strike="noStrike" dirty="0" err="1">
                          <a:solidFill>
                            <a:srgbClr val="FFC000"/>
                          </a:solidFill>
                          <a:latin typeface="Calibri"/>
                        </a:rPr>
                        <a:t>Physio</a:t>
                      </a:r>
                      <a:r>
                        <a:rPr lang="de-CH" sz="2000" b="0" i="1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, </a:t>
                      </a:r>
                      <a:r>
                        <a:rPr lang="de-CH" sz="2000" b="0" i="1" u="none" strike="noStrike" dirty="0" err="1">
                          <a:solidFill>
                            <a:srgbClr val="FFC000"/>
                          </a:solidFill>
                          <a:latin typeface="Calibri"/>
                        </a:rPr>
                        <a:t>Betahistin</a:t>
                      </a:r>
                      <a:r>
                        <a:rPr lang="de-CH" sz="2000" b="0" i="1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solidFill>
                            <a:srgbClr val="FFFF00"/>
                          </a:solidFill>
                          <a:latin typeface="Calibri"/>
                        </a:rPr>
                        <a:t>M.Menière</a:t>
                      </a:r>
                      <a:endParaRPr lang="de-CH" sz="2000" b="0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solidFill>
                            <a:srgbClr val="FFFF00"/>
                          </a:solidFill>
                          <a:latin typeface="Calibri"/>
                        </a:rPr>
                        <a:t>Betahistin</a:t>
                      </a:r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de-CH" sz="2000" b="0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 (hochdosiert ! lang!) </a:t>
                      </a:r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Paukendrainage, </a:t>
                      </a:r>
                      <a:r>
                        <a:rPr lang="de-CH" sz="2000" b="0" i="0" u="none" strike="noStrike" dirty="0" err="1">
                          <a:solidFill>
                            <a:srgbClr val="FFFF00"/>
                          </a:solidFill>
                          <a:latin typeface="Calibri"/>
                        </a:rPr>
                        <a:t>Gentamycin</a:t>
                      </a:r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de-CH" sz="2000" b="0" i="0" u="none" strike="noStrike" dirty="0" err="1">
                          <a:solidFill>
                            <a:srgbClr val="FFFF00"/>
                          </a:solidFill>
                          <a:latin typeface="Calibri"/>
                        </a:rPr>
                        <a:t>intratympanal</a:t>
                      </a:r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, </a:t>
                      </a:r>
                      <a:r>
                        <a:rPr lang="de-CH" sz="2000" b="0" i="0" u="none" strike="noStrike" dirty="0" err="1">
                          <a:solidFill>
                            <a:srgbClr val="FFFF00"/>
                          </a:solidFill>
                          <a:latin typeface="Calibri"/>
                        </a:rPr>
                        <a:t>Sacculotomie</a:t>
                      </a:r>
                      <a:endParaRPr lang="de-CH" sz="2000" b="0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1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Otosklerose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1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chirurgisch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solidFill>
                            <a:srgbClr val="FFFF00"/>
                          </a:solidFill>
                          <a:latin typeface="Calibri"/>
                        </a:rPr>
                        <a:t>Dehiszenz</a:t>
                      </a:r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de-CH" sz="2000" b="0" i="0" u="none" strike="noStrike" dirty="0" err="1">
                          <a:solidFill>
                            <a:srgbClr val="FFFF00"/>
                          </a:solidFill>
                          <a:latin typeface="Calibri"/>
                        </a:rPr>
                        <a:t>sup</a:t>
                      </a:r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. Bogengang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chirurgisch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1" u="none" strike="noStrike" dirty="0" err="1">
                          <a:solidFill>
                            <a:srgbClr val="FFC000"/>
                          </a:solidFill>
                          <a:latin typeface="Calibri"/>
                        </a:rPr>
                        <a:t>Akustikusneurinom</a:t>
                      </a:r>
                      <a:endParaRPr lang="de-CH" sz="2000" b="0" i="1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1" u="none" strike="noStrike" dirty="0" err="1">
                          <a:solidFill>
                            <a:srgbClr val="FFC000"/>
                          </a:solidFill>
                          <a:latin typeface="Calibri"/>
                        </a:rPr>
                        <a:t>Radiosurgery</a:t>
                      </a:r>
                      <a:r>
                        <a:rPr lang="de-CH" sz="2000" b="0" i="1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 (</a:t>
                      </a:r>
                      <a:r>
                        <a:rPr lang="de-CH" sz="2000" b="0" i="1" u="none" strike="noStrike" dirty="0" err="1">
                          <a:solidFill>
                            <a:srgbClr val="FFC000"/>
                          </a:solidFill>
                          <a:latin typeface="Calibri"/>
                        </a:rPr>
                        <a:t>Gammaknife</a:t>
                      </a:r>
                      <a:r>
                        <a:rPr lang="de-CH" sz="2000" b="0" i="1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), Chirurgisch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vestibuläre Paroxysmie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medikamentös </a:t>
                      </a:r>
                      <a:r>
                        <a:rPr lang="de-CH" sz="2000" b="0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 (Bsp. </a:t>
                      </a:r>
                      <a:r>
                        <a:rPr lang="de-CH" sz="2000" b="0" i="0" u="none" strike="noStrike" dirty="0" err="1" smtClean="0">
                          <a:solidFill>
                            <a:srgbClr val="FFFF00"/>
                          </a:solidFill>
                          <a:latin typeface="Calibri"/>
                        </a:rPr>
                        <a:t>Tegretol</a:t>
                      </a:r>
                      <a:r>
                        <a:rPr lang="de-CH" sz="2000" b="0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), chirurgisch</a:t>
                      </a:r>
                      <a:endParaRPr lang="de-CH" sz="2000" b="0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90887" y="357166"/>
            <a:ext cx="724204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000" dirty="0" smtClean="0">
                <a:solidFill>
                  <a:srgbClr val="FFFF00"/>
                </a:solidFill>
              </a:rPr>
              <a:t>Peripher-</a:t>
            </a:r>
            <a:r>
              <a:rPr lang="de-CH" sz="4000" dirty="0" err="1" smtClean="0">
                <a:solidFill>
                  <a:srgbClr val="FFFF00"/>
                </a:solidFill>
              </a:rPr>
              <a:t>vestibuläre</a:t>
            </a:r>
            <a:r>
              <a:rPr lang="de-CH" sz="4000" dirty="0" smtClean="0">
                <a:solidFill>
                  <a:srgbClr val="FFFF00"/>
                </a:solidFill>
              </a:rPr>
              <a:t> Störungen:</a:t>
            </a:r>
          </a:p>
          <a:p>
            <a:pPr algn="ctr"/>
            <a:r>
              <a:rPr lang="de-CH" sz="4000" dirty="0" smtClean="0">
                <a:solidFill>
                  <a:srgbClr val="FFFF00"/>
                </a:solidFill>
              </a:rPr>
              <a:t>Therapeutische Möglichkeiten</a:t>
            </a:r>
          </a:p>
          <a:p>
            <a:endParaRPr lang="de-CH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00166" y="285728"/>
            <a:ext cx="61157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000" b="1" dirty="0" err="1" smtClean="0">
                <a:solidFill>
                  <a:srgbClr val="FFFF00"/>
                </a:solidFill>
              </a:rPr>
              <a:t>Akustikusneurinom</a:t>
            </a:r>
            <a:endParaRPr lang="de-CH" sz="4000" b="1" dirty="0" smtClean="0">
              <a:solidFill>
                <a:srgbClr val="FFFF00"/>
              </a:solidFill>
            </a:endParaRPr>
          </a:p>
          <a:p>
            <a:pPr algn="ctr"/>
            <a:r>
              <a:rPr lang="de-CH" sz="4000" b="1" dirty="0" smtClean="0">
                <a:solidFill>
                  <a:srgbClr val="FFFF00"/>
                </a:solidFill>
              </a:rPr>
              <a:t>Behandlungsmöglichkeiten</a:t>
            </a:r>
            <a:endParaRPr lang="de-CH" sz="4000" b="1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1538" y="2214554"/>
            <a:ext cx="762099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 smtClean="0">
                <a:solidFill>
                  <a:srgbClr val="FFFF00"/>
                </a:solidFill>
              </a:rPr>
              <a:t>Abhängig von</a:t>
            </a:r>
          </a:p>
          <a:p>
            <a:pPr>
              <a:buFont typeface="Arial" pitchFamily="34" charset="0"/>
              <a:buChar char="•"/>
            </a:pPr>
            <a:r>
              <a:rPr lang="de-CH" sz="4400" dirty="0" smtClean="0">
                <a:solidFill>
                  <a:srgbClr val="FFFF00"/>
                </a:solidFill>
              </a:rPr>
              <a:t>Grösse und Lage des Tumors</a:t>
            </a:r>
          </a:p>
          <a:p>
            <a:pPr>
              <a:buFont typeface="Arial" pitchFamily="34" charset="0"/>
              <a:buChar char="•"/>
            </a:pPr>
            <a:r>
              <a:rPr lang="de-CH" sz="4400" dirty="0" smtClean="0">
                <a:solidFill>
                  <a:srgbClr val="FFFF00"/>
                </a:solidFill>
              </a:rPr>
              <a:t>Gehör / andere Symptome</a:t>
            </a:r>
          </a:p>
          <a:p>
            <a:pPr>
              <a:buFont typeface="Arial" pitchFamily="34" charset="0"/>
              <a:buChar char="•"/>
            </a:pPr>
            <a:r>
              <a:rPr lang="de-CH" sz="4400" dirty="0" smtClean="0">
                <a:solidFill>
                  <a:srgbClr val="FFFF00"/>
                </a:solidFill>
              </a:rPr>
              <a:t>Alter des Patienten</a:t>
            </a:r>
          </a:p>
          <a:p>
            <a:pPr>
              <a:buFont typeface="Arial" pitchFamily="34" charset="0"/>
              <a:buChar char="•"/>
            </a:pPr>
            <a:r>
              <a:rPr lang="de-CH" sz="4400" dirty="0" smtClean="0">
                <a:solidFill>
                  <a:srgbClr val="FFFF00"/>
                </a:solidFill>
              </a:rPr>
              <a:t>Allgemeinzustand des Patienten</a:t>
            </a:r>
            <a:endParaRPr lang="de-CH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00166" y="285728"/>
            <a:ext cx="61157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000" b="1" dirty="0" err="1" smtClean="0">
                <a:solidFill>
                  <a:srgbClr val="FFFF00"/>
                </a:solidFill>
              </a:rPr>
              <a:t>Akustikusneurinom</a:t>
            </a:r>
            <a:endParaRPr lang="de-CH" sz="4000" b="1" dirty="0" smtClean="0">
              <a:solidFill>
                <a:srgbClr val="FFFF00"/>
              </a:solidFill>
            </a:endParaRPr>
          </a:p>
          <a:p>
            <a:pPr algn="ctr"/>
            <a:r>
              <a:rPr lang="de-CH" sz="4000" b="1" dirty="0" smtClean="0">
                <a:solidFill>
                  <a:srgbClr val="FFFF00"/>
                </a:solidFill>
              </a:rPr>
              <a:t>Behandlungsmöglichkeiten</a:t>
            </a:r>
            <a:endParaRPr lang="de-CH" sz="4000" b="1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85852" y="1928802"/>
            <a:ext cx="6499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 smtClean="0">
                <a:solidFill>
                  <a:srgbClr val="FFFF00"/>
                </a:solidFill>
              </a:rPr>
              <a:t>Tumoren &gt; 2 cm: Operation</a:t>
            </a:r>
            <a:endParaRPr lang="de-CH" sz="4400" dirty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2910" y="3786190"/>
            <a:ext cx="41152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u="sng" dirty="0" smtClean="0">
                <a:solidFill>
                  <a:srgbClr val="FFFF00"/>
                </a:solidFill>
              </a:rPr>
              <a:t>Kontrolle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Gutes Gehör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Alt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Hohe </a:t>
            </a:r>
            <a:r>
              <a:rPr lang="de-CH" sz="3200" dirty="0" err="1" smtClean="0">
                <a:solidFill>
                  <a:srgbClr val="FFFF00"/>
                </a:solidFill>
              </a:rPr>
              <a:t>Komorbidität</a:t>
            </a:r>
            <a:endParaRPr lang="de-CH" sz="32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sz="3200" dirty="0" err="1" smtClean="0">
                <a:solidFill>
                  <a:srgbClr val="FFFF00"/>
                </a:solidFill>
              </a:rPr>
              <a:t>Lokalistaion</a:t>
            </a:r>
            <a:r>
              <a:rPr lang="de-CH" sz="3200" dirty="0" smtClean="0">
                <a:solidFill>
                  <a:srgbClr val="FFFF00"/>
                </a:solidFill>
              </a:rPr>
              <a:t> in </a:t>
            </a:r>
            <a:r>
              <a:rPr lang="de-CH" sz="3200" dirty="0" err="1" smtClean="0">
                <a:solidFill>
                  <a:srgbClr val="FFFF00"/>
                </a:solidFill>
              </a:rPr>
              <a:t>Meatus</a:t>
            </a:r>
            <a:endParaRPr lang="de-CH" sz="32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57818" y="3803413"/>
            <a:ext cx="37385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u="sng" dirty="0" smtClean="0">
                <a:solidFill>
                  <a:srgbClr val="FFFF00"/>
                </a:solidFill>
              </a:rPr>
              <a:t>Operation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Schlechtes Gehör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Jung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Gesund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Lokalisation KHBW</a:t>
            </a:r>
            <a:endParaRPr lang="de-CH" sz="32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00166" y="2928934"/>
            <a:ext cx="4103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 smtClean="0">
                <a:solidFill>
                  <a:srgbClr val="FFFF00"/>
                </a:solidFill>
              </a:rPr>
              <a:t>Tumoren &lt; 1 cm:</a:t>
            </a:r>
            <a:endParaRPr lang="de-CH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solidFill>
                  <a:srgbClr val="FFFF00"/>
                </a:solidFill>
              </a:rPr>
              <a:t>M. </a:t>
            </a:r>
            <a:r>
              <a:rPr lang="de-CH" sz="4800" dirty="0" err="1" smtClean="0">
                <a:solidFill>
                  <a:srgbClr val="FFFF00"/>
                </a:solidFill>
              </a:rPr>
              <a:t>Menière</a:t>
            </a:r>
            <a:endParaRPr lang="de-CH" sz="4800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812" y="1571612"/>
            <a:ext cx="897418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1/ 1000 Einwohner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Fluktuierender </a:t>
            </a:r>
            <a:r>
              <a:rPr lang="de-CH" sz="2800" dirty="0" err="1" smtClean="0">
                <a:solidFill>
                  <a:srgbClr val="FFFF00"/>
                </a:solidFill>
              </a:rPr>
              <a:t>endolyphatischer</a:t>
            </a:r>
            <a:r>
              <a:rPr lang="de-CH" sz="2800" dirty="0" smtClean="0">
                <a:solidFill>
                  <a:srgbClr val="FFFF00"/>
                </a:solidFill>
              </a:rPr>
              <a:t> Hydrops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Schädigung </a:t>
            </a:r>
            <a:r>
              <a:rPr lang="de-CH" sz="2800" dirty="0" err="1" smtClean="0">
                <a:solidFill>
                  <a:srgbClr val="FFFF00"/>
                </a:solidFill>
              </a:rPr>
              <a:t>cochleärer</a:t>
            </a:r>
            <a:r>
              <a:rPr lang="de-CH" sz="2800" dirty="0" smtClean="0">
                <a:solidFill>
                  <a:srgbClr val="FFFF00"/>
                </a:solidFill>
              </a:rPr>
              <a:t> und </a:t>
            </a:r>
            <a:r>
              <a:rPr lang="de-CH" sz="2800" dirty="0" err="1" smtClean="0">
                <a:solidFill>
                  <a:srgbClr val="FFFF00"/>
                </a:solidFill>
              </a:rPr>
              <a:t>vestibulärer</a:t>
            </a:r>
            <a:r>
              <a:rPr lang="de-CH" sz="2800" dirty="0" smtClean="0">
                <a:solidFill>
                  <a:srgbClr val="FFFF00"/>
                </a:solidFill>
              </a:rPr>
              <a:t> Haarzellen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err="1" smtClean="0">
                <a:solidFill>
                  <a:srgbClr val="FFFF00"/>
                </a:solidFill>
              </a:rPr>
              <a:t>Anfallsschwindel</a:t>
            </a:r>
            <a:r>
              <a:rPr lang="de-CH" sz="2800" dirty="0" smtClean="0">
                <a:solidFill>
                  <a:srgbClr val="FFFF00"/>
                </a:solidFill>
              </a:rPr>
              <a:t> (mehrere Minuten bis mehrere Stunden)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Typische Trias: </a:t>
            </a:r>
            <a:r>
              <a:rPr lang="de-CH" sz="2800" dirty="0" err="1" smtClean="0">
                <a:solidFill>
                  <a:srgbClr val="FFFF00"/>
                </a:solidFill>
              </a:rPr>
              <a:t>Anfallsschwindel</a:t>
            </a:r>
            <a:r>
              <a:rPr lang="de-CH" sz="2800" dirty="0" smtClean="0">
                <a:solidFill>
                  <a:srgbClr val="FFFF00"/>
                </a:solidFill>
              </a:rPr>
              <a:t>, </a:t>
            </a:r>
            <a:r>
              <a:rPr lang="de-CH" sz="2800" dirty="0" err="1" smtClean="0">
                <a:solidFill>
                  <a:srgbClr val="FFFF00"/>
                </a:solidFill>
              </a:rPr>
              <a:t>Tinnitus</a:t>
            </a:r>
            <a:r>
              <a:rPr lang="de-CH" sz="2800" dirty="0" smtClean="0">
                <a:solidFill>
                  <a:srgbClr val="FFFF00"/>
                </a:solidFill>
              </a:rPr>
              <a:t>, </a:t>
            </a:r>
            <a:r>
              <a:rPr lang="de-CH" sz="2800" dirty="0" err="1" smtClean="0">
                <a:solidFill>
                  <a:srgbClr val="FFFF00"/>
                </a:solidFill>
              </a:rPr>
              <a:t>Gehöfluktuation</a:t>
            </a:r>
            <a:endParaRPr lang="de-CH" sz="2800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selten „</a:t>
            </a:r>
            <a:r>
              <a:rPr lang="de-CH" sz="2800" dirty="0" err="1" smtClean="0">
                <a:solidFill>
                  <a:srgbClr val="FFFF00"/>
                </a:solidFill>
              </a:rPr>
              <a:t>drop</a:t>
            </a:r>
            <a:r>
              <a:rPr lang="de-CH" sz="2800" dirty="0" smtClean="0">
                <a:solidFill>
                  <a:srgbClr val="FFFF00"/>
                </a:solidFill>
              </a:rPr>
              <a:t> </a:t>
            </a:r>
            <a:r>
              <a:rPr lang="de-CH" sz="2800" dirty="0" err="1" smtClean="0">
                <a:solidFill>
                  <a:srgbClr val="FFFF00"/>
                </a:solidFill>
              </a:rPr>
              <a:t>attack</a:t>
            </a:r>
            <a:r>
              <a:rPr lang="de-CH" sz="2800" dirty="0" smtClean="0">
                <a:solidFill>
                  <a:srgbClr val="FFFF00"/>
                </a:solidFill>
              </a:rPr>
              <a:t>“: Plötzliches Hinstürzen bei </a:t>
            </a:r>
          </a:p>
          <a:p>
            <a:pPr lvl="1"/>
            <a:r>
              <a:rPr lang="de-CH" sz="2800" dirty="0" smtClean="0">
                <a:solidFill>
                  <a:srgbClr val="FFFF00"/>
                </a:solidFill>
              </a:rPr>
              <a:t>  vollem Bewusstsein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Im Verlauf zunehmender Hörverlust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In bis zu einem Drittel Übergreifen auf Gegenseite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Diagnose: Klinisches Gesamtbild  / Verlauf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Therapie: Medikamentös, chirurgisch </a:t>
            </a:r>
            <a:endParaRPr lang="de-CH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00166" y="285728"/>
            <a:ext cx="61157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000" b="1" dirty="0" err="1" smtClean="0">
                <a:solidFill>
                  <a:srgbClr val="FFFF00"/>
                </a:solidFill>
              </a:rPr>
              <a:t>Akustikusneurinom</a:t>
            </a:r>
            <a:endParaRPr lang="de-CH" sz="4000" b="1" dirty="0" smtClean="0">
              <a:solidFill>
                <a:srgbClr val="FFFF00"/>
              </a:solidFill>
            </a:endParaRPr>
          </a:p>
          <a:p>
            <a:pPr algn="ctr"/>
            <a:r>
              <a:rPr lang="de-CH" sz="4000" b="1" dirty="0" smtClean="0">
                <a:solidFill>
                  <a:srgbClr val="FFFF00"/>
                </a:solidFill>
              </a:rPr>
              <a:t>Behandlungsmöglichkeiten</a:t>
            </a:r>
            <a:endParaRPr lang="de-CH" sz="4000" b="1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85852" y="1785926"/>
            <a:ext cx="60703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400" dirty="0" smtClean="0">
                <a:solidFill>
                  <a:srgbClr val="FFFF00"/>
                </a:solidFill>
              </a:rPr>
              <a:t>Tumoren 1-2 cm oder bei </a:t>
            </a:r>
          </a:p>
          <a:p>
            <a:pPr algn="ctr"/>
            <a:r>
              <a:rPr lang="de-CH" sz="4400" dirty="0" smtClean="0">
                <a:solidFill>
                  <a:srgbClr val="FFFF00"/>
                </a:solidFill>
              </a:rPr>
              <a:t>TUMORWACHSTUM:</a:t>
            </a:r>
            <a:endParaRPr lang="de-CH" sz="4400" dirty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2910" y="3786190"/>
            <a:ext cx="35317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u="sng" dirty="0" smtClean="0">
                <a:solidFill>
                  <a:srgbClr val="FFFF00"/>
                </a:solidFill>
              </a:rPr>
              <a:t>Radiotherapie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Alt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Hohe </a:t>
            </a:r>
            <a:r>
              <a:rPr lang="de-CH" sz="3200" dirty="0" err="1" smtClean="0">
                <a:solidFill>
                  <a:srgbClr val="FFFF00"/>
                </a:solidFill>
              </a:rPr>
              <a:t>Komorbidität</a:t>
            </a:r>
            <a:endParaRPr lang="de-CH" sz="32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57818" y="3803413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u="sng" dirty="0" smtClean="0">
                <a:solidFill>
                  <a:srgbClr val="FFFF00"/>
                </a:solidFill>
              </a:rPr>
              <a:t>Operation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Jung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>
                <a:solidFill>
                  <a:srgbClr val="FFFF00"/>
                </a:solidFill>
              </a:rPr>
              <a:t>Gesund</a:t>
            </a:r>
            <a:endParaRPr lang="de-CH" sz="3200" dirty="0">
              <a:solidFill>
                <a:srgbClr val="FFFF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034" y="5711627"/>
            <a:ext cx="8141716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de-CH" sz="3600" b="1" dirty="0" smtClean="0">
                <a:solidFill>
                  <a:srgbClr val="FF0000"/>
                </a:solidFill>
              </a:rPr>
              <a:t>RT macht nur Sinn bei Tumorwachstum</a:t>
            </a:r>
            <a:endParaRPr lang="de-CH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Akuter </a:t>
            </a:r>
            <a:r>
              <a:rPr lang="de-CH" dirty="0" err="1" smtClean="0">
                <a:solidFill>
                  <a:srgbClr val="FFFF00"/>
                </a:solidFill>
              </a:rPr>
              <a:t>Vestibularisausfall</a:t>
            </a:r>
            <a:r>
              <a:rPr lang="de-CH" dirty="0" smtClean="0">
                <a:solidFill>
                  <a:srgbClr val="FFFF00"/>
                </a:solidFill>
              </a:rPr>
              <a:t/>
            </a:r>
            <a:br>
              <a:rPr lang="de-CH" dirty="0" smtClean="0">
                <a:solidFill>
                  <a:srgbClr val="FFFF00"/>
                </a:solidFill>
              </a:rPr>
            </a:br>
            <a:r>
              <a:rPr lang="de-CH" sz="2700" dirty="0" smtClean="0">
                <a:solidFill>
                  <a:srgbClr val="FFFF00"/>
                </a:solidFill>
              </a:rPr>
              <a:t>„Neuritis </a:t>
            </a:r>
            <a:r>
              <a:rPr lang="de-CH" sz="2700" dirty="0" err="1" smtClean="0">
                <a:solidFill>
                  <a:srgbClr val="FFFF00"/>
                </a:solidFill>
              </a:rPr>
              <a:t>vestibularis</a:t>
            </a:r>
            <a:r>
              <a:rPr lang="de-CH" sz="2700" dirty="0" smtClean="0">
                <a:solidFill>
                  <a:srgbClr val="FFFF00"/>
                </a:solidFill>
              </a:rPr>
              <a:t>“, „</a:t>
            </a:r>
            <a:r>
              <a:rPr lang="de-CH" sz="2700" dirty="0" err="1" smtClean="0">
                <a:solidFill>
                  <a:srgbClr val="FFFF00"/>
                </a:solidFill>
              </a:rPr>
              <a:t>Neuropathia</a:t>
            </a:r>
            <a:r>
              <a:rPr lang="de-CH" sz="2700" dirty="0" smtClean="0">
                <a:solidFill>
                  <a:srgbClr val="FFFF00"/>
                </a:solidFill>
              </a:rPr>
              <a:t> </a:t>
            </a:r>
            <a:r>
              <a:rPr lang="de-CH" sz="2700" dirty="0" err="1" smtClean="0">
                <a:solidFill>
                  <a:srgbClr val="FFFF00"/>
                </a:solidFill>
              </a:rPr>
              <a:t>vestibularis</a:t>
            </a:r>
            <a:r>
              <a:rPr lang="de-CH" sz="2700" dirty="0" smtClean="0">
                <a:solidFill>
                  <a:srgbClr val="FFFF00"/>
                </a:solidFill>
              </a:rPr>
              <a:t>“</a:t>
            </a:r>
            <a:br>
              <a:rPr lang="de-CH" sz="2700" dirty="0" smtClean="0">
                <a:solidFill>
                  <a:srgbClr val="FFFF00"/>
                </a:solidFill>
              </a:rPr>
            </a:br>
            <a:endParaRPr lang="de-CH" sz="27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7158" y="1164134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Pathogenese nicht geklärt  (Entzündung durch Herpes  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 </a:t>
            </a:r>
            <a:r>
              <a:rPr lang="de-CH" sz="2800" dirty="0" err="1" smtClean="0">
                <a:solidFill>
                  <a:srgbClr val="FFFF00"/>
                </a:solidFill>
              </a:rPr>
              <a:t>simplex</a:t>
            </a:r>
            <a:r>
              <a:rPr lang="de-CH" sz="2800" dirty="0" smtClean="0">
                <a:solidFill>
                  <a:srgbClr val="FFFF00"/>
                </a:solidFill>
              </a:rPr>
              <a:t>? Ischämie?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Lokalisation nicht geklärt (Labyrinth? Nerv?)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Akut einsetzender Drehschwindel mit gerichteter  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 Fallneigung,  Nausea / </a:t>
            </a:r>
            <a:r>
              <a:rPr lang="de-CH" sz="2800" dirty="0" err="1" smtClean="0">
                <a:solidFill>
                  <a:srgbClr val="FFFF00"/>
                </a:solidFill>
              </a:rPr>
              <a:t>Vomitus</a:t>
            </a:r>
            <a:endParaRPr lang="de-CH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Dauert mehrere Tage (bis Wochen)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DD CVI! 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Diagnostik </a:t>
            </a:r>
            <a:r>
              <a:rPr lang="de-CH" sz="2800" u="sng" dirty="0" err="1" smtClean="0">
                <a:solidFill>
                  <a:srgbClr val="FFFF00"/>
                </a:solidFill>
              </a:rPr>
              <a:t>initial</a:t>
            </a:r>
            <a:r>
              <a:rPr lang="de-CH" sz="2800" dirty="0" smtClean="0">
                <a:solidFill>
                  <a:srgbClr val="FFFF00"/>
                </a:solidFill>
              </a:rPr>
              <a:t>: Klinisches Bild (Kopfimpulstest,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</a:t>
            </a:r>
            <a:r>
              <a:rPr lang="de-CH" sz="2800" dirty="0" err="1" smtClean="0">
                <a:solidFill>
                  <a:srgbClr val="FFFF00"/>
                </a:solidFill>
              </a:rPr>
              <a:t>Nystagmen</a:t>
            </a:r>
            <a:r>
              <a:rPr lang="de-CH" sz="2800" dirty="0" smtClean="0">
                <a:solidFill>
                  <a:srgbClr val="FFFF00"/>
                </a:solidFill>
              </a:rPr>
              <a:t>, Fixationssuppression), evtl. </a:t>
            </a:r>
            <a:r>
              <a:rPr lang="de-CH" sz="2800" dirty="0" err="1" smtClean="0">
                <a:solidFill>
                  <a:srgbClr val="FFFF00"/>
                </a:solidFill>
              </a:rPr>
              <a:t>Bildgebung</a:t>
            </a:r>
            <a:r>
              <a:rPr lang="de-CH" sz="28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</a:t>
            </a:r>
            <a:r>
              <a:rPr lang="de-CH" sz="2800" u="sng" dirty="0" smtClean="0">
                <a:solidFill>
                  <a:srgbClr val="FFFF00"/>
                </a:solidFill>
              </a:rPr>
              <a:t>später</a:t>
            </a:r>
            <a:r>
              <a:rPr lang="de-CH" sz="2800" dirty="0" smtClean="0">
                <a:solidFill>
                  <a:srgbClr val="FFFF00"/>
                </a:solidFill>
              </a:rPr>
              <a:t> : Kalorik, </a:t>
            </a:r>
            <a:r>
              <a:rPr lang="de-CH" sz="2800" dirty="0" err="1" smtClean="0">
                <a:solidFill>
                  <a:srgbClr val="FFFF00"/>
                </a:solidFill>
              </a:rPr>
              <a:t>Bildgebung</a:t>
            </a:r>
            <a:endParaRPr lang="de-CH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Therapie: </a:t>
            </a:r>
            <a:r>
              <a:rPr lang="de-CH" sz="2800" dirty="0" err="1" smtClean="0">
                <a:solidFill>
                  <a:srgbClr val="FFFF00"/>
                </a:solidFill>
              </a:rPr>
              <a:t>initial</a:t>
            </a:r>
            <a:r>
              <a:rPr lang="de-CH" sz="2800" dirty="0" smtClean="0">
                <a:solidFill>
                  <a:srgbClr val="FFFF00"/>
                </a:solidFill>
              </a:rPr>
              <a:t> </a:t>
            </a:r>
            <a:r>
              <a:rPr lang="de-CH" sz="2800" dirty="0" err="1" smtClean="0">
                <a:solidFill>
                  <a:srgbClr val="FFFF00"/>
                </a:solidFill>
              </a:rPr>
              <a:t>antivertiginös</a:t>
            </a:r>
            <a:r>
              <a:rPr lang="de-CH" sz="2800" dirty="0" smtClean="0">
                <a:solidFill>
                  <a:srgbClr val="FFFF00"/>
                </a:solidFill>
              </a:rPr>
              <a:t>, Prednison. Früh Beginn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 mit </a:t>
            </a:r>
            <a:r>
              <a:rPr lang="de-CH" sz="2800" dirty="0" err="1" smtClean="0">
                <a:solidFill>
                  <a:srgbClr val="FFFF00"/>
                </a:solidFill>
              </a:rPr>
              <a:t>Vestibularistraining</a:t>
            </a:r>
            <a:r>
              <a:rPr lang="de-CH" sz="2800" dirty="0" smtClean="0">
                <a:solidFill>
                  <a:srgbClr val="FFFF00"/>
                </a:solidFill>
              </a:rPr>
              <a:t> </a:t>
            </a:r>
            <a:endParaRPr lang="de-CH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FF00"/>
                </a:solidFill>
              </a:rPr>
              <a:t>Bilaterale </a:t>
            </a:r>
            <a:r>
              <a:rPr lang="de-CH" dirty="0" err="1" smtClean="0">
                <a:solidFill>
                  <a:srgbClr val="FFFF00"/>
                </a:solidFill>
              </a:rPr>
              <a:t>Vestibulopathie</a:t>
            </a:r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2844" y="1500174"/>
            <a:ext cx="918655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800" u="sng" dirty="0" smtClean="0">
                <a:solidFill>
                  <a:srgbClr val="FFFF00"/>
                </a:solidFill>
              </a:rPr>
              <a:t>Vollständige</a:t>
            </a:r>
            <a:r>
              <a:rPr lang="de-CH" sz="2800" dirty="0" smtClean="0">
                <a:solidFill>
                  <a:srgbClr val="FFFF00"/>
                </a:solidFill>
              </a:rPr>
              <a:t> bilaterale Unterfunktion eher selten,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 </a:t>
            </a:r>
            <a:r>
              <a:rPr lang="de-CH" sz="2800" u="sng" dirty="0" smtClean="0">
                <a:solidFill>
                  <a:srgbClr val="FFFF00"/>
                </a:solidFill>
              </a:rPr>
              <a:t>partiell</a:t>
            </a:r>
            <a:r>
              <a:rPr lang="de-CH" sz="2800" dirty="0" smtClean="0">
                <a:solidFill>
                  <a:srgbClr val="FFFF00"/>
                </a:solidFill>
              </a:rPr>
              <a:t> häufig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Oft verkannt, da Schwindel nicht dominant!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Im Vordergrund: Stand- und Gangataxie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Ursachen: </a:t>
            </a:r>
          </a:p>
          <a:p>
            <a:pPr lvl="1">
              <a:buFont typeface="Arial" pitchFamily="34" charset="0"/>
              <a:buChar char="•"/>
            </a:pPr>
            <a:r>
              <a:rPr lang="de-CH" sz="2800" dirty="0" err="1" smtClean="0">
                <a:solidFill>
                  <a:srgbClr val="FFFF00"/>
                </a:solidFill>
              </a:rPr>
              <a:t>Ototoxizität</a:t>
            </a:r>
            <a:r>
              <a:rPr lang="de-CH" sz="2800" dirty="0" smtClean="0">
                <a:solidFill>
                  <a:srgbClr val="FFFF00"/>
                </a:solidFill>
              </a:rPr>
              <a:t> (</a:t>
            </a:r>
            <a:r>
              <a:rPr lang="de-CH" sz="2800" dirty="0" err="1" smtClean="0">
                <a:solidFill>
                  <a:srgbClr val="FFFF00"/>
                </a:solidFill>
              </a:rPr>
              <a:t>Gentamycin</a:t>
            </a:r>
            <a:r>
              <a:rPr lang="de-CH" sz="2800" dirty="0" smtClean="0">
                <a:solidFill>
                  <a:srgbClr val="FFFF00"/>
                </a:solidFill>
              </a:rPr>
              <a:t>, </a:t>
            </a:r>
            <a:r>
              <a:rPr lang="de-CH" sz="2800" dirty="0" err="1" smtClean="0">
                <a:solidFill>
                  <a:srgbClr val="FFFF00"/>
                </a:solidFill>
              </a:rPr>
              <a:t>Aminoglykoside</a:t>
            </a:r>
            <a:r>
              <a:rPr lang="de-CH" sz="2800" dirty="0" smtClean="0">
                <a:solidFill>
                  <a:srgbClr val="FFFF00"/>
                </a:solidFill>
              </a:rPr>
              <a:t>, </a:t>
            </a:r>
            <a:r>
              <a:rPr lang="de-CH" sz="2800" dirty="0" err="1" smtClean="0">
                <a:solidFill>
                  <a:srgbClr val="FFFF00"/>
                </a:solidFill>
              </a:rPr>
              <a:t>Cisplatin</a:t>
            </a:r>
            <a:r>
              <a:rPr lang="de-CH" sz="2800" dirty="0" smtClean="0">
                <a:solidFill>
                  <a:srgbClr val="FFFF00"/>
                </a:solidFill>
              </a:rPr>
              <a:t> etc.)</a:t>
            </a:r>
          </a:p>
          <a:p>
            <a:pPr lvl="1"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Bilateraler M. </a:t>
            </a:r>
            <a:r>
              <a:rPr lang="de-CH" sz="2800" dirty="0" err="1" smtClean="0">
                <a:solidFill>
                  <a:srgbClr val="FFFF00"/>
                </a:solidFill>
              </a:rPr>
              <a:t>Menière</a:t>
            </a:r>
            <a:endParaRPr lang="de-CH" sz="2800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Autoimmunkrankheiten</a:t>
            </a:r>
          </a:p>
          <a:p>
            <a:pPr lvl="1"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Infektionen</a:t>
            </a:r>
          </a:p>
          <a:p>
            <a:pPr lvl="1"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Aber </a:t>
            </a:r>
            <a:r>
              <a:rPr lang="de-CH" sz="2800" u="sng" dirty="0" smtClean="0">
                <a:solidFill>
                  <a:srgbClr val="FFFF00"/>
                </a:solidFill>
              </a:rPr>
              <a:t>meistens</a:t>
            </a:r>
            <a:r>
              <a:rPr lang="de-CH" sz="2800" dirty="0" smtClean="0">
                <a:solidFill>
                  <a:srgbClr val="FFFF00"/>
                </a:solidFill>
              </a:rPr>
              <a:t>: idiopathisch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Therapie: Gleichgewichtstraining</a:t>
            </a:r>
            <a:endParaRPr lang="de-CH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de-CH" dirty="0" err="1" smtClean="0">
                <a:solidFill>
                  <a:srgbClr val="FFFF00"/>
                </a:solidFill>
              </a:rPr>
              <a:t>Akustikusneurinom</a:t>
            </a:r>
            <a:r>
              <a:rPr lang="de-CH" dirty="0" smtClean="0">
                <a:solidFill>
                  <a:srgbClr val="FFFF00"/>
                </a:solidFill>
              </a:rPr>
              <a:t> AN</a:t>
            </a:r>
            <a:br>
              <a:rPr lang="de-CH" dirty="0" smtClean="0">
                <a:solidFill>
                  <a:srgbClr val="FFFF00"/>
                </a:solidFill>
              </a:rPr>
            </a:br>
            <a:r>
              <a:rPr lang="de-CH" dirty="0" smtClean="0">
                <a:solidFill>
                  <a:srgbClr val="FFFF00"/>
                </a:solidFill>
              </a:rPr>
              <a:t>eigentlich: </a:t>
            </a:r>
            <a:r>
              <a:rPr lang="de-CH" dirty="0" err="1" smtClean="0">
                <a:solidFill>
                  <a:srgbClr val="FFFF00"/>
                </a:solidFill>
              </a:rPr>
              <a:t>Vestibularisschwannom</a:t>
            </a:r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1472" y="1785926"/>
            <a:ext cx="8091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0,8-1 / 100‘000 Einwohner</a:t>
            </a:r>
          </a:p>
          <a:p>
            <a:pPr>
              <a:buFont typeface="Arial" pitchFamily="34" charset="0"/>
              <a:buChar char="•"/>
            </a:pPr>
            <a:endParaRPr lang="de-CH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Jede einseitige </a:t>
            </a:r>
            <a:r>
              <a:rPr lang="de-CH" dirty="0" err="1" smtClean="0">
                <a:solidFill>
                  <a:srgbClr val="FFFF00"/>
                </a:solidFill>
              </a:rPr>
              <a:t>cochleovestibuläre</a:t>
            </a:r>
            <a:r>
              <a:rPr lang="de-CH" dirty="0" smtClean="0">
                <a:solidFill>
                  <a:srgbClr val="FFFF00"/>
                </a:solidFill>
              </a:rPr>
              <a:t> Störung soll grundsätzlich </a:t>
            </a:r>
          </a:p>
          <a:p>
            <a:r>
              <a:rPr lang="de-CH" dirty="0" smtClean="0">
                <a:solidFill>
                  <a:srgbClr val="FFFF00"/>
                </a:solidFill>
              </a:rPr>
              <a:t>  auf ein AN abgeklärt werden!</a:t>
            </a:r>
          </a:p>
          <a:p>
            <a:endParaRPr lang="de-CH" dirty="0" smtClean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2910" y="3741011"/>
            <a:ext cx="6082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20 % der AN manifestieren sich mit Hörsturz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>
                <a:solidFill>
                  <a:srgbClr val="FFFF00"/>
                </a:solidFill>
              </a:rPr>
              <a:t>50%  davon zeigen vollständige Erholung!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4348" y="4857760"/>
            <a:ext cx="3022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2% der Hörstürze : AN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5857892"/>
            <a:ext cx="845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 smtClean="0">
                <a:solidFill>
                  <a:srgbClr val="FF0000"/>
                </a:solidFill>
              </a:rPr>
              <a:t>Vollständige Erholung ist kein Diskriminationsfaktor!</a:t>
            </a:r>
            <a:endParaRPr lang="de-CH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solidFill>
                  <a:srgbClr val="FFFF00"/>
                </a:solidFill>
              </a:rPr>
              <a:t>Vestibuläre</a:t>
            </a:r>
            <a:r>
              <a:rPr lang="de-CH" dirty="0" smtClean="0">
                <a:solidFill>
                  <a:srgbClr val="FFFF00"/>
                </a:solidFill>
              </a:rPr>
              <a:t> </a:t>
            </a:r>
            <a:r>
              <a:rPr lang="de-CH" dirty="0" err="1" smtClean="0">
                <a:solidFill>
                  <a:srgbClr val="FFFF00"/>
                </a:solidFill>
              </a:rPr>
              <a:t>Paroxysmie</a:t>
            </a:r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4282" y="1643050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Sekundenbruchteile bis wenige Sekunden dauernde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 Schwindelattacken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Ausgelöst durch pathologische </a:t>
            </a:r>
            <a:r>
              <a:rPr lang="de-CH" sz="2800" dirty="0" err="1" smtClean="0">
                <a:solidFill>
                  <a:srgbClr val="FFFF00"/>
                </a:solidFill>
              </a:rPr>
              <a:t>Exitationen</a:t>
            </a:r>
            <a:r>
              <a:rPr lang="de-CH" sz="2800" dirty="0" smtClean="0">
                <a:solidFill>
                  <a:srgbClr val="FFFF00"/>
                </a:solidFill>
              </a:rPr>
              <a:t> der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 </a:t>
            </a:r>
            <a:r>
              <a:rPr lang="de-CH" sz="2800" dirty="0" err="1" smtClean="0">
                <a:solidFill>
                  <a:srgbClr val="FFFF00"/>
                </a:solidFill>
              </a:rPr>
              <a:t>vestibulären</a:t>
            </a:r>
            <a:r>
              <a:rPr lang="de-CH" sz="2800" dirty="0" smtClean="0">
                <a:solidFill>
                  <a:srgbClr val="FFFF00"/>
                </a:solidFill>
              </a:rPr>
              <a:t> Strukturen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Neurovaskuläre Kompression des VIII Hirnnerven, meist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durch Gefässschlinge der </a:t>
            </a:r>
            <a:r>
              <a:rPr lang="de-CH" sz="2800" dirty="0" err="1" smtClean="0">
                <a:solidFill>
                  <a:srgbClr val="FFFF00"/>
                </a:solidFill>
              </a:rPr>
              <a:t>Arteria</a:t>
            </a:r>
            <a:r>
              <a:rPr lang="de-CH" sz="2800" dirty="0" smtClean="0">
                <a:solidFill>
                  <a:srgbClr val="FFFF00"/>
                </a:solidFill>
              </a:rPr>
              <a:t> </a:t>
            </a:r>
            <a:r>
              <a:rPr lang="de-CH" sz="2800" dirty="0" err="1" smtClean="0">
                <a:solidFill>
                  <a:srgbClr val="FFFF00"/>
                </a:solidFill>
              </a:rPr>
              <a:t>cerebellaris</a:t>
            </a:r>
            <a:r>
              <a:rPr lang="de-CH" sz="2800" dirty="0" smtClean="0">
                <a:solidFill>
                  <a:srgbClr val="FFFF00"/>
                </a:solidFill>
              </a:rPr>
              <a:t> </a:t>
            </a:r>
            <a:r>
              <a:rPr lang="de-CH" sz="2800" dirty="0" err="1" smtClean="0">
                <a:solidFill>
                  <a:srgbClr val="FFFF00"/>
                </a:solidFill>
              </a:rPr>
              <a:t>anterior</a:t>
            </a:r>
            <a:r>
              <a:rPr lang="de-CH" sz="2800" dirty="0" smtClean="0">
                <a:solidFill>
                  <a:srgbClr val="FFFF00"/>
                </a:solidFill>
              </a:rPr>
              <a:t>  </a:t>
            </a:r>
          </a:p>
          <a:p>
            <a:r>
              <a:rPr lang="de-CH" sz="2800" dirty="0" smtClean="0">
                <a:solidFill>
                  <a:srgbClr val="FFFF00"/>
                </a:solidFill>
              </a:rPr>
              <a:t>   inferior  (AICA)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Evtl. ausgelöst durch Kopfpositionsänderungen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Anfälle evtl. begleitet von </a:t>
            </a:r>
            <a:r>
              <a:rPr lang="de-CH" sz="2800" dirty="0" err="1" smtClean="0">
                <a:solidFill>
                  <a:srgbClr val="FFFF00"/>
                </a:solidFill>
              </a:rPr>
              <a:t>Tinnitus</a:t>
            </a:r>
            <a:r>
              <a:rPr lang="de-CH" sz="2800" dirty="0" smtClean="0">
                <a:solidFill>
                  <a:srgbClr val="FFFF00"/>
                </a:solidFill>
              </a:rPr>
              <a:t> und / oder Hypakusis</a:t>
            </a:r>
            <a:endParaRPr lang="de-CH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otosurgery.org/DJL_NEWSITE%20images/SSCD_c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8178801" cy="464347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0" y="428604"/>
            <a:ext cx="9202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err="1" smtClean="0">
                <a:solidFill>
                  <a:srgbClr val="FFFF00"/>
                </a:solidFill>
              </a:rPr>
              <a:t>Knöcherene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Dehiszenz</a:t>
            </a:r>
            <a:r>
              <a:rPr lang="de-CH" sz="3200" b="1" dirty="0" smtClean="0">
                <a:solidFill>
                  <a:srgbClr val="FFFF00"/>
                </a:solidFill>
              </a:rPr>
              <a:t> des </a:t>
            </a:r>
            <a:r>
              <a:rPr lang="de-CH" sz="3200" b="1" dirty="0" err="1" smtClean="0">
                <a:solidFill>
                  <a:srgbClr val="FFFF00"/>
                </a:solidFill>
              </a:rPr>
              <a:t>superioren</a:t>
            </a:r>
            <a:r>
              <a:rPr lang="de-CH" sz="3200" b="1" dirty="0" smtClean="0">
                <a:solidFill>
                  <a:srgbClr val="FFFF00"/>
                </a:solidFill>
              </a:rPr>
              <a:t> Bogenganges</a:t>
            </a:r>
            <a:endParaRPr lang="de-CH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Knöcherne </a:t>
            </a:r>
            <a:r>
              <a:rPr lang="de-CH" dirty="0" err="1" smtClean="0">
                <a:solidFill>
                  <a:srgbClr val="FFFF00"/>
                </a:solidFill>
              </a:rPr>
              <a:t>Dehiszenz</a:t>
            </a:r>
            <a:r>
              <a:rPr lang="de-CH" dirty="0" smtClean="0">
                <a:solidFill>
                  <a:srgbClr val="FFFF00"/>
                </a:solidFill>
              </a:rPr>
              <a:t> des </a:t>
            </a:r>
            <a:br>
              <a:rPr lang="de-CH" dirty="0" smtClean="0">
                <a:solidFill>
                  <a:srgbClr val="FFFF00"/>
                </a:solidFill>
              </a:rPr>
            </a:br>
            <a:r>
              <a:rPr lang="de-CH" dirty="0" err="1" smtClean="0">
                <a:solidFill>
                  <a:srgbClr val="FFFF00"/>
                </a:solidFill>
              </a:rPr>
              <a:t>superioren</a:t>
            </a:r>
            <a:r>
              <a:rPr lang="de-CH" dirty="0" smtClean="0">
                <a:solidFill>
                  <a:srgbClr val="FFFF00"/>
                </a:solidFill>
              </a:rPr>
              <a:t> Bogenganges</a:t>
            </a:r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1472" y="2214554"/>
            <a:ext cx="78164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(diffuser) Schwindel  oder </a:t>
            </a:r>
            <a:r>
              <a:rPr lang="de-CH" sz="2800" dirty="0" err="1" smtClean="0">
                <a:solidFill>
                  <a:srgbClr val="FFFF00"/>
                </a:solidFill>
              </a:rPr>
              <a:t>cochleäre</a:t>
            </a:r>
            <a:r>
              <a:rPr lang="de-CH" sz="2800" dirty="0" smtClean="0">
                <a:solidFill>
                  <a:srgbClr val="FFFF00"/>
                </a:solidFill>
              </a:rPr>
              <a:t> Symptome bei:</a:t>
            </a:r>
          </a:p>
          <a:p>
            <a:pPr lvl="1"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Druckschwankungen</a:t>
            </a:r>
          </a:p>
          <a:p>
            <a:pPr lvl="1"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Druck auf </a:t>
            </a:r>
            <a:r>
              <a:rPr lang="de-CH" sz="2800" dirty="0" err="1" smtClean="0">
                <a:solidFill>
                  <a:srgbClr val="FFFF00"/>
                </a:solidFill>
              </a:rPr>
              <a:t>Tragus</a:t>
            </a:r>
            <a:endParaRPr lang="de-CH" sz="2800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Gewissen Schallreizen (Tullio-Phänomen“)</a:t>
            </a:r>
            <a:endParaRPr lang="de-CH" sz="2800" dirty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8596" y="4572008"/>
            <a:ext cx="8396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Schallleitungsschwerhörigkeit ohne Mittelohrpathologie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FF00"/>
                </a:solidFill>
              </a:rPr>
              <a:t>Therapie :  operativ</a:t>
            </a:r>
            <a:endParaRPr lang="de-CH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994</Words>
  <Application>Microsoft Office PowerPoint</Application>
  <PresentationFormat>Bildschirmpräsentation (4:3)</PresentationFormat>
  <Paragraphs>253</Paragraphs>
  <Slides>30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Ananke</vt:lpstr>
      <vt:lpstr>Folie 1</vt:lpstr>
      <vt:lpstr>Benigner paroxysnaler Lagerungsschwindel</vt:lpstr>
      <vt:lpstr>M. Menière</vt:lpstr>
      <vt:lpstr>Akuter Vestibularisausfall „Neuritis vestibularis“, „Neuropathia vestibularis“ </vt:lpstr>
      <vt:lpstr>Bilaterale Vestibulopathie</vt:lpstr>
      <vt:lpstr>Akustikusneurinom AN eigentlich: Vestibularisschwannom</vt:lpstr>
      <vt:lpstr>Vestibuläre Paroxysmie</vt:lpstr>
      <vt:lpstr>Folie 8</vt:lpstr>
      <vt:lpstr>Knöcherne Dehiszenz des  superioren Bogenganges</vt:lpstr>
      <vt:lpstr>Diagnostik des  peripher vestibulären Schwindels</vt:lpstr>
      <vt:lpstr>Anamnese: Kernfragen (1-2)</vt:lpstr>
      <vt:lpstr>Anamnese: Kernfragen (3-4)</vt:lpstr>
      <vt:lpstr>Anamnese: Kernfragen (5-8)</vt:lpstr>
      <vt:lpstr>Folie 14</vt:lpstr>
      <vt:lpstr>Folie 15</vt:lpstr>
      <vt:lpstr>Folie 16</vt:lpstr>
      <vt:lpstr>Folie 17</vt:lpstr>
      <vt:lpstr>Folie 18</vt:lpstr>
      <vt:lpstr>Vestibulospinale Koordination 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Haenni</dc:creator>
  <cp:lastModifiedBy>NB01</cp:lastModifiedBy>
  <cp:revision>400</cp:revision>
  <dcterms:created xsi:type="dcterms:W3CDTF">2004-07-29T20:05:57Z</dcterms:created>
  <dcterms:modified xsi:type="dcterms:W3CDTF">2010-06-19T13:33:33Z</dcterms:modified>
</cp:coreProperties>
</file>